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heme/themeOverride1.xml" ContentType="application/vnd.openxmlformats-officedocument.themeOverr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media/image48.jpg" ContentType="image/png"/>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3"/>
  </p:notesMasterIdLst>
  <p:sldIdLst>
    <p:sldId id="524" r:id="rId2"/>
    <p:sldId id="256" r:id="rId3"/>
    <p:sldId id="559" r:id="rId4"/>
    <p:sldId id="285" r:id="rId5"/>
    <p:sldId id="587" r:id="rId6"/>
    <p:sldId id="583" r:id="rId7"/>
    <p:sldId id="584" r:id="rId8"/>
    <p:sldId id="585" r:id="rId9"/>
    <p:sldId id="456" r:id="rId10"/>
    <p:sldId id="289" r:id="rId11"/>
    <p:sldId id="582" r:id="rId12"/>
    <p:sldId id="569" r:id="rId13"/>
    <p:sldId id="560" r:id="rId14"/>
    <p:sldId id="570" r:id="rId15"/>
    <p:sldId id="563" r:id="rId16"/>
    <p:sldId id="564" r:id="rId17"/>
    <p:sldId id="561" r:id="rId18"/>
    <p:sldId id="567" r:id="rId19"/>
    <p:sldId id="566" r:id="rId20"/>
    <p:sldId id="586" r:id="rId21"/>
    <p:sldId id="555" r:id="rId22"/>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E06C3F88-159D-4CAA-8F9A-0BF0A6862D7D}">
          <p14:sldIdLst>
            <p14:sldId id="524"/>
            <p14:sldId id="256"/>
            <p14:sldId id="559"/>
            <p14:sldId id="285"/>
            <p14:sldId id="587"/>
            <p14:sldId id="583"/>
            <p14:sldId id="584"/>
            <p14:sldId id="585"/>
            <p14:sldId id="456"/>
            <p14:sldId id="289"/>
            <p14:sldId id="582"/>
            <p14:sldId id="569"/>
            <p14:sldId id="560"/>
            <p14:sldId id="570"/>
            <p14:sldId id="563"/>
            <p14:sldId id="564"/>
            <p14:sldId id="561"/>
            <p14:sldId id="567"/>
            <p14:sldId id="566"/>
            <p14:sldId id="586"/>
            <p14:sldId id="555"/>
          </p14:sldIdLst>
        </p14:section>
      </p14:sectionLst>
    </p:ext>
    <p:ext uri="{EFAFB233-063F-42B5-8137-9DF3F51BA10A}">
      <p15:sldGuideLst xmlns:p15="http://schemas.microsoft.com/office/powerpoint/2012/main">
        <p15:guide id="1" orient="horz" pos="2180" userDrawn="1">
          <p15:clr>
            <a:srgbClr val="A4A3A4"/>
          </p15:clr>
        </p15:guide>
        <p15:guide id="2" pos="3838" userDrawn="1">
          <p15:clr>
            <a:srgbClr val="A4A3A4"/>
          </p15:clr>
        </p15:guide>
      </p15:sldGuideLst>
    </p:ext>
    <p:ext uri="{2D200454-40CA-4A62-9FC3-DE9A4176ACB9}">
      <p15:notesGuideLst xmlns:p15="http://schemas.microsoft.com/office/powerpoint/2012/main">
        <p15:guide id="1" orient="horz" pos="2906">
          <p15:clr>
            <a:srgbClr val="A4A3A4"/>
          </p15:clr>
        </p15:guide>
        <p15:guide id="2" pos="2159">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anielle" initials="Z"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1598B"/>
    <a:srgbClr val="DFC094"/>
    <a:srgbClr val="0BB6AD"/>
    <a:srgbClr val="E7C26E"/>
    <a:srgbClr val="F9D18C"/>
    <a:srgbClr val="E2E1D4"/>
    <a:srgbClr val="7AD0A7"/>
    <a:srgbClr val="0075BC"/>
    <a:srgbClr val="06816F"/>
    <a:srgbClr val="E7C16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0859" autoAdjust="0"/>
    <p:restoredTop sz="96374" autoAdjust="0"/>
  </p:normalViewPr>
  <p:slideViewPr>
    <p:cSldViewPr snapToGrid="0" showGuides="1">
      <p:cViewPr varScale="1">
        <p:scale>
          <a:sx n="113" d="100"/>
          <a:sy n="113" d="100"/>
        </p:scale>
        <p:origin x="750" y="114"/>
      </p:cViewPr>
      <p:guideLst>
        <p:guide orient="horz" pos="2180"/>
        <p:guide pos="3838"/>
      </p:guideLst>
    </p:cSldViewPr>
  </p:slideViewPr>
  <p:notesTextViewPr>
    <p:cViewPr>
      <p:scale>
        <a:sx n="1" d="1"/>
        <a:sy n="1" d="1"/>
      </p:scale>
      <p:origin x="0" y="0"/>
    </p:cViewPr>
  </p:notesTextViewPr>
  <p:sorterViewPr>
    <p:cViewPr varScale="1">
      <p:scale>
        <a:sx n="1" d="1"/>
        <a:sy n="1" d="1"/>
      </p:scale>
      <p:origin x="0" y="0"/>
    </p:cViewPr>
  </p:sorterViewPr>
  <p:notesViewPr>
    <p:cSldViewPr snapToGrid="0" showGuides="1">
      <p:cViewPr varScale="1">
        <p:scale>
          <a:sx n="57" d="100"/>
          <a:sy n="57" d="100"/>
        </p:scale>
        <p:origin x="1956" y="36"/>
      </p:cViewPr>
      <p:guideLst>
        <p:guide orient="horz" pos="2906"/>
        <p:guide pos="2159"/>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7279B17-92AA-447C-8182-6D8DE636D636}" type="datetimeFigureOut">
              <a:rPr lang="zh-CN" altLang="en-US" smtClean="0"/>
              <a:t>2024/12/11</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22BE0BE-46EA-40D2-B0A2-128018586D75}"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22BE0BE-46EA-40D2-B0A2-128018586D75}" type="slidenum">
              <a:rPr lang="zh-CN" altLang="en-US" smtClean="0"/>
              <a:t>1</a:t>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6837353-30EB-4A48-80EB-173D804AEFBD}" type="slidenum">
              <a:rPr lang="zh-CN" altLang="en-US" smtClean="0"/>
              <a:t>16</a:t>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6837353-30EB-4A48-80EB-173D804AEFBD}" type="slidenum">
              <a:rPr lang="zh-CN" altLang="en-US" smtClean="0"/>
              <a:t>17</a:t>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22BE0BE-46EA-40D2-B0A2-128018586D75}" type="slidenum">
              <a:rPr lang="zh-CN" altLang="en-US" smtClean="0"/>
              <a:t>18</a:t>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22BE0BE-46EA-40D2-B0A2-128018586D75}" type="slidenum">
              <a:rPr lang="zh-CN" altLang="en-US" smtClean="0"/>
              <a:t>19</a:t>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22BE0BE-46EA-40D2-B0A2-128018586D75}" type="slidenum">
              <a:rPr lang="zh-CN" altLang="en-US" smtClean="0"/>
              <a:t>20</a:t>
            </a:fld>
            <a:endParaRPr lang="zh-CN" altLang="en-US"/>
          </a:p>
        </p:txBody>
      </p:sp>
    </p:spTree>
    <p:extLst>
      <p:ext uri="{BB962C8B-B14F-4D97-AF65-F5344CB8AC3E}">
        <p14:creationId xmlns:p14="http://schemas.microsoft.com/office/powerpoint/2010/main" val="32777828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a:p>
        </p:txBody>
      </p:sp>
      <p:sp>
        <p:nvSpPr>
          <p:cNvPr id="4" name="灯片编号占位符 3"/>
          <p:cNvSpPr>
            <a:spLocks noGrp="1"/>
          </p:cNvSpPr>
          <p:nvPr>
            <p:ph type="sldNum" sz="quarter" idx="10"/>
          </p:nvPr>
        </p:nvSpPr>
        <p:spPr/>
        <p:txBody>
          <a:bodyPr/>
          <a:lstStyle/>
          <a:p>
            <a:fld id="{822BE0BE-46EA-40D2-B0A2-128018586D75}" type="slidenum">
              <a:rPr lang="zh-CN" altLang="en-US" smtClean="0"/>
              <a:t>21</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3</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4</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6837353-30EB-4A48-80EB-173D804AEFBD}" type="slidenum">
              <a:rPr lang="zh-CN" altLang="en-US" smtClean="0"/>
              <a:t>10</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6837353-30EB-4A48-80EB-173D804AEFBD}" type="slidenum">
              <a:rPr lang="zh-CN" altLang="en-US" smtClean="0"/>
              <a:t>11</a:t>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6837353-30EB-4A48-80EB-173D804AEFBD}" type="slidenum">
              <a:rPr lang="zh-CN" altLang="en-US" smtClean="0"/>
              <a:t>12</a:t>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6837353-30EB-4A48-80EB-173D804AEFBD}" type="slidenum">
              <a:rPr lang="zh-CN" altLang="en-US" smtClean="0"/>
              <a:t>13</a:t>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6837353-30EB-4A48-80EB-173D804AEFBD}" type="slidenum">
              <a:rPr lang="zh-CN" altLang="en-US" smtClean="0"/>
              <a:t>14</a:t>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6837353-30EB-4A48-80EB-173D804AEFBD}" type="slidenum">
              <a:rPr lang="zh-CN" altLang="en-US" smtClean="0"/>
              <a:t>15</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85F58A01-9B30-4636-BC81-B292722D2D0D}" type="datetimeFigureOut">
              <a:rPr lang="zh-CN" altLang="en-US" smtClean="0"/>
              <a:t>2024/12/11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CC42F01-6A48-437F-83EC-C77BC123A37B}" type="slidenum">
              <a:rPr lang="zh-CN" altLang="en-US" smtClean="0"/>
              <a:t>‹#›</a:t>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5F58A01-9B30-4636-BC81-B292722D2D0D}" type="datetimeFigureOut">
              <a:rPr lang="zh-CN" altLang="en-US" smtClean="0"/>
              <a:t>2024/12/11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CC42F01-6A48-437F-83EC-C77BC123A37B}" type="slidenum">
              <a:rPr lang="zh-CN" altLang="en-US" smtClean="0"/>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5F58A01-9B30-4636-BC81-B292722D2D0D}" type="datetimeFigureOut">
              <a:rPr lang="zh-CN" altLang="en-US" smtClean="0"/>
              <a:t>2024/12/11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CC42F01-6A48-437F-83EC-C77BC123A37B}" type="slidenum">
              <a:rPr lang="zh-CN" altLang="en-US" smtClean="0"/>
              <a:t>‹#›</a:t>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Content with Caption 0">
    <p:spTree>
      <p:nvGrpSpPr>
        <p:cNvPr id="1" name=""/>
        <p:cNvGrpSpPr/>
        <p:nvPr/>
      </p:nvGrpSpPr>
      <p:grpSpPr>
        <a:xfrm>
          <a:off x="0" y="0"/>
          <a:ext cx="0" cy="0"/>
          <a:chOff x="0" y="0"/>
          <a:chExt cx="0" cy="0"/>
        </a:xfrm>
      </p:grpSpPr>
      <p:sp>
        <p:nvSpPr>
          <p:cNvPr id="107" name="標題文字"/>
          <p:cNvSpPr txBox="1">
            <a:spLocks noGrp="1"/>
          </p:cNvSpPr>
          <p:nvPr>
            <p:ph type="title" hasCustomPrompt="1"/>
          </p:nvPr>
        </p:nvSpPr>
        <p:spPr>
          <a:xfrm>
            <a:off x="609600" y="273050"/>
            <a:ext cx="4011085" cy="1162050"/>
          </a:xfrm>
          <a:prstGeom prst="rect">
            <a:avLst/>
          </a:prstGeom>
        </p:spPr>
        <p:txBody>
          <a:bodyPr anchor="b"/>
          <a:lstStyle>
            <a:lvl1pPr algn="l">
              <a:defRPr sz="2000" b="1"/>
            </a:lvl1pPr>
          </a:lstStyle>
          <a:p>
            <a:r>
              <a:t>標題文字</a:t>
            </a:r>
          </a:p>
        </p:txBody>
      </p:sp>
      <p:sp>
        <p:nvSpPr>
          <p:cNvPr id="108" name="內文層級一…"/>
          <p:cNvSpPr txBox="1">
            <a:spLocks noGrp="1"/>
          </p:cNvSpPr>
          <p:nvPr>
            <p:ph type="body" idx="1" hasCustomPrompt="1"/>
          </p:nvPr>
        </p:nvSpPr>
        <p:spPr>
          <a:xfrm>
            <a:off x="4766733" y="273051"/>
            <a:ext cx="6815667" cy="5853113"/>
          </a:xfrm>
          <a:prstGeom prst="rect">
            <a:avLst/>
          </a:prstGeom>
        </p:spPr>
        <p:txBody>
          <a:bodyPr/>
          <a:lstStyle/>
          <a:p>
            <a:r>
              <a:t>內文層級一</a:t>
            </a:r>
          </a:p>
          <a:p>
            <a:pPr lvl="1"/>
            <a:r>
              <a:t>內文層級二</a:t>
            </a:r>
          </a:p>
          <a:p>
            <a:pPr lvl="2"/>
            <a:r>
              <a:t>內文層級三</a:t>
            </a:r>
          </a:p>
          <a:p>
            <a:pPr lvl="3"/>
            <a:r>
              <a:t>內文層級四</a:t>
            </a:r>
          </a:p>
          <a:p>
            <a:pPr lvl="4"/>
            <a:r>
              <a:t>內文層級五</a:t>
            </a:r>
          </a:p>
        </p:txBody>
      </p:sp>
      <p:sp>
        <p:nvSpPr>
          <p:cNvPr id="109" name="Text Placeholder 3"/>
          <p:cNvSpPr>
            <a:spLocks noGrp="1"/>
          </p:cNvSpPr>
          <p:nvPr>
            <p:ph type="body" sz="half" idx="13"/>
          </p:nvPr>
        </p:nvSpPr>
        <p:spPr>
          <a:xfrm>
            <a:off x="609599" y="1435101"/>
            <a:ext cx="4011087" cy="4691063"/>
          </a:xfrm>
          <a:prstGeom prst="rect">
            <a:avLst/>
          </a:prstGeom>
        </p:spPr>
        <p:txBody>
          <a:bodyPr/>
          <a:lstStyle>
            <a:lvl1pPr marL="0" indent="0">
              <a:spcBef>
                <a:spcPts val="300"/>
              </a:spcBef>
              <a:buSzTx/>
              <a:buFontTx/>
              <a:buNone/>
              <a:defRPr sz="1400"/>
            </a:lvl1pPr>
          </a:lstStyle>
          <a:p>
            <a:pPr marL="0" indent="0">
              <a:spcBef>
                <a:spcPts val="300"/>
              </a:spcBef>
              <a:buSzTx/>
              <a:buFontTx/>
              <a:buNone/>
              <a:defRPr sz="1400"/>
            </a:pPr>
            <a:endParaRPr/>
          </a:p>
        </p:txBody>
      </p:sp>
      <p:sp>
        <p:nvSpPr>
          <p:cNvPr id="110" name="幻燈片編號"/>
          <p:cNvSpPr txBox="1">
            <a:spLocks noGrp="1"/>
          </p:cNvSpPr>
          <p:nvPr>
            <p:ph type="sldNum" sz="quarter" idx="2"/>
          </p:nvPr>
        </p:nvSpPr>
        <p:spPr>
          <a:prstGeom prst="rect">
            <a:avLst/>
          </a:prstGeom>
        </p:spPr>
        <p:txBody>
          <a:bodyPr/>
          <a:lstStyle/>
          <a:p>
            <a:fld id="{86CB4B4D-7CA3-9044-876B-883B54F8677D}" type="slidenum">
              <a:rPr/>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自定义版式">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5F58A01-9B30-4636-BC81-B292722D2D0D}" type="datetimeFigureOut">
              <a:rPr lang="zh-CN" altLang="en-US" smtClean="0"/>
              <a:t>2024/12/11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CC42F01-6A48-437F-83EC-C77BC123A37B}" type="slidenum">
              <a:rPr lang="zh-CN" altLang="en-US" smtClean="0"/>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85F58A01-9B30-4636-BC81-B292722D2D0D}" type="datetimeFigureOut">
              <a:rPr lang="zh-CN" altLang="en-US" smtClean="0"/>
              <a:t>2024/12/11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CC42F01-6A48-437F-83EC-C77BC123A37B}" type="slidenum">
              <a:rPr lang="zh-CN" altLang="en-US" smtClean="0"/>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85F58A01-9B30-4636-BC81-B292722D2D0D}" type="datetimeFigureOut">
              <a:rPr lang="zh-CN" altLang="en-US" smtClean="0"/>
              <a:t>2024/12/11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CC42F01-6A48-437F-83EC-C77BC123A37B}" type="slidenum">
              <a:rPr lang="zh-CN" altLang="en-US" smtClean="0"/>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85F58A01-9B30-4636-BC81-B292722D2D0D}" type="datetimeFigureOut">
              <a:rPr lang="zh-CN" altLang="en-US" smtClean="0"/>
              <a:t>2024/12/11</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6CC42F01-6A48-437F-83EC-C77BC123A37B}" type="slidenum">
              <a:rPr lang="zh-CN" altLang="en-US" smtClean="0"/>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85F58A01-9B30-4636-BC81-B292722D2D0D}" type="datetimeFigureOut">
              <a:rPr lang="zh-CN" altLang="en-US" smtClean="0"/>
              <a:t>2024/12/11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6CC42F01-6A48-437F-83EC-C77BC123A37B}" type="slidenum">
              <a:rPr lang="zh-CN" altLang="en-US" smtClean="0"/>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5F58A01-9B30-4636-BC81-B292722D2D0D}" type="datetimeFigureOut">
              <a:rPr lang="zh-CN" altLang="en-US" smtClean="0"/>
              <a:t>2024/12/11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6CC42F01-6A48-437F-83EC-C77BC123A37B}" type="slidenum">
              <a:rPr lang="zh-CN" altLang="en-US" smtClean="0"/>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85F58A01-9B30-4636-BC81-B292722D2D0D}" type="datetimeFigureOut">
              <a:rPr lang="zh-CN" altLang="en-US" smtClean="0"/>
              <a:t>2024/12/11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CC42F01-6A48-437F-83EC-C77BC123A37B}" type="slidenum">
              <a:rPr lang="zh-CN" altLang="en-US" smtClean="0"/>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85F58A01-9B30-4636-BC81-B292722D2D0D}" type="datetimeFigureOut">
              <a:rPr lang="zh-CN" altLang="en-US" smtClean="0"/>
              <a:t>2024/12/11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CC42F01-6A48-437F-83EC-C77BC123A37B}" type="slidenum">
              <a:rPr lang="zh-CN" altLang="en-US" smtClean="0"/>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5F58A01-9B30-4636-BC81-B292722D2D0D}" type="datetimeFigureOut">
              <a:rPr lang="zh-CN" altLang="en-US" smtClean="0"/>
              <a:t>2024/12/11</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CC42F01-6A48-437F-83EC-C77BC123A37B}"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sv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7"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21.png"/><Relationship Id="rId5" Type="http://schemas.openxmlformats.org/officeDocument/2006/relationships/image" Target="../media/image13.svg"/><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0.png"/><Relationship Id="rId7"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22.jpeg"/><Relationship Id="rId11" Type="http://schemas.openxmlformats.org/officeDocument/2006/relationships/image" Target="../media/image27.jpeg"/><Relationship Id="rId5" Type="http://schemas.openxmlformats.org/officeDocument/2006/relationships/image" Target="../media/image13.svg"/><Relationship Id="rId10" Type="http://schemas.openxmlformats.org/officeDocument/2006/relationships/image" Target="../media/image26.jpeg"/><Relationship Id="rId4" Type="http://schemas.openxmlformats.org/officeDocument/2006/relationships/image" Target="../media/image12.png"/><Relationship Id="rId9" Type="http://schemas.openxmlformats.org/officeDocument/2006/relationships/image" Target="../media/image25.png"/></Relationships>
</file>

<file path=ppt/slides/_rels/slide13.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10.png"/><Relationship Id="rId7" Type="http://schemas.openxmlformats.org/officeDocument/2006/relationships/image" Target="../media/image29.jpeg"/><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image" Target="../media/image28.jpeg"/><Relationship Id="rId11" Type="http://schemas.openxmlformats.org/officeDocument/2006/relationships/image" Target="../media/image25.png"/><Relationship Id="rId5" Type="http://schemas.openxmlformats.org/officeDocument/2006/relationships/image" Target="../media/image13.svg"/><Relationship Id="rId10" Type="http://schemas.openxmlformats.org/officeDocument/2006/relationships/image" Target="../media/image24.png"/><Relationship Id="rId4" Type="http://schemas.openxmlformats.org/officeDocument/2006/relationships/image" Target="../media/image12.png"/><Relationship Id="rId9" Type="http://schemas.openxmlformats.org/officeDocument/2006/relationships/image" Target="../media/image23.png"/></Relationships>
</file>

<file path=ppt/slides/_rels/slide14.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10.png"/><Relationship Id="rId7"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image" Target="../media/image31.jpeg"/><Relationship Id="rId11" Type="http://schemas.openxmlformats.org/officeDocument/2006/relationships/image" Target="../media/image36.jpeg"/><Relationship Id="rId5" Type="http://schemas.openxmlformats.org/officeDocument/2006/relationships/image" Target="../media/image13.svg"/><Relationship Id="rId10" Type="http://schemas.openxmlformats.org/officeDocument/2006/relationships/image" Target="../media/image35.jpeg"/><Relationship Id="rId4" Type="http://schemas.openxmlformats.org/officeDocument/2006/relationships/image" Target="../media/image12.png"/><Relationship Id="rId9" Type="http://schemas.openxmlformats.org/officeDocument/2006/relationships/image" Target="../media/image34.png"/></Relationships>
</file>

<file path=ppt/slides/_rels/slide15.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10.png"/><Relationship Id="rId7" Type="http://schemas.openxmlformats.org/officeDocument/2006/relationships/image" Target="../media/image37.jpeg"/><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image" Target="../media/image31.jpeg"/><Relationship Id="rId11" Type="http://schemas.openxmlformats.org/officeDocument/2006/relationships/image" Target="../media/image38.jpeg"/><Relationship Id="rId5" Type="http://schemas.openxmlformats.org/officeDocument/2006/relationships/image" Target="../media/image13.svg"/><Relationship Id="rId10" Type="http://schemas.openxmlformats.org/officeDocument/2006/relationships/image" Target="../media/image34.png"/><Relationship Id="rId4" Type="http://schemas.openxmlformats.org/officeDocument/2006/relationships/image" Target="../media/image12.png"/><Relationship Id="rId9" Type="http://schemas.openxmlformats.org/officeDocument/2006/relationships/image" Target="../media/image33.png"/></Relationships>
</file>

<file path=ppt/slides/_rels/slide16.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10.png"/><Relationship Id="rId7" Type="http://schemas.openxmlformats.org/officeDocument/2006/relationships/image" Target="../media/image40.jpeg"/><Relationship Id="rId2" Type="http://schemas.openxmlformats.org/officeDocument/2006/relationships/notesSlide" Target="../notesSlides/notesSlide10.xml"/><Relationship Id="rId1" Type="http://schemas.openxmlformats.org/officeDocument/2006/relationships/slideLayout" Target="../slideLayouts/slideLayout13.xml"/><Relationship Id="rId6" Type="http://schemas.openxmlformats.org/officeDocument/2006/relationships/image" Target="../media/image39.png"/><Relationship Id="rId5" Type="http://schemas.openxmlformats.org/officeDocument/2006/relationships/image" Target="../media/image13.svg"/><Relationship Id="rId10" Type="http://schemas.openxmlformats.org/officeDocument/2006/relationships/image" Target="../media/image43.png"/><Relationship Id="rId4" Type="http://schemas.openxmlformats.org/officeDocument/2006/relationships/image" Target="../media/image12.png"/><Relationship Id="rId9" Type="http://schemas.openxmlformats.org/officeDocument/2006/relationships/image" Target="../media/image42.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1.xml"/><Relationship Id="rId7" Type="http://schemas.openxmlformats.org/officeDocument/2006/relationships/image" Target="../media/image13.svg"/><Relationship Id="rId2" Type="http://schemas.openxmlformats.org/officeDocument/2006/relationships/slideLayout" Target="../slideLayouts/slideLayout13.xml"/><Relationship Id="rId1" Type="http://schemas.openxmlformats.org/officeDocument/2006/relationships/themeOverride" Target="../theme/themeOverride1.xml"/><Relationship Id="rId6" Type="http://schemas.openxmlformats.org/officeDocument/2006/relationships/image" Target="../media/image12.png"/><Relationship Id="rId5" Type="http://schemas.openxmlformats.org/officeDocument/2006/relationships/image" Target="../media/image10.png"/><Relationship Id="rId4" Type="http://schemas.openxmlformats.org/officeDocument/2006/relationships/image" Target="../media/image19.jpeg"/></Relationships>
</file>

<file path=ppt/slides/_rels/slide18.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4.jpeg"/><Relationship Id="rId7" Type="http://schemas.openxmlformats.org/officeDocument/2006/relationships/image" Target="../media/image5.sv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0.png"/><Relationship Id="rId4" Type="http://schemas.openxmlformats.org/officeDocument/2006/relationships/image" Target="../media/image9.jpeg"/></Relationships>
</file>

<file path=ppt/slides/_rels/slide19.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44.jpeg"/><Relationship Id="rId7" Type="http://schemas.openxmlformats.org/officeDocument/2006/relationships/image" Target="../media/image47.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46.jpeg"/><Relationship Id="rId5" Type="http://schemas.openxmlformats.org/officeDocument/2006/relationships/image" Target="../media/image10.png"/><Relationship Id="rId4" Type="http://schemas.openxmlformats.org/officeDocument/2006/relationships/image" Target="../media/image9.jpeg"/><Relationship Id="rId9" Type="http://schemas.openxmlformats.org/officeDocument/2006/relationships/image" Target="../media/image13.svg"/></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1.xml"/><Relationship Id="rId5" Type="http://schemas.openxmlformats.org/officeDocument/2006/relationships/image" Target="../media/image5.sv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8" Type="http://schemas.openxmlformats.org/officeDocument/2006/relationships/image" Target="../media/image48.jpg"/><Relationship Id="rId3" Type="http://schemas.openxmlformats.org/officeDocument/2006/relationships/image" Target="../media/image44.jpeg"/><Relationship Id="rId7" Type="http://schemas.openxmlformats.org/officeDocument/2006/relationships/image" Target="../media/image13.sv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0.png"/><Relationship Id="rId4" Type="http://schemas.openxmlformats.org/officeDocument/2006/relationships/image" Target="../media/image9.jpeg"/></Relationships>
</file>

<file path=ppt/slides/_rels/slide2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5.sv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11.jpeg"/><Relationship Id="rId5" Type="http://schemas.openxmlformats.org/officeDocument/2006/relationships/image" Target="../media/image10.png"/><Relationship Id="rId4" Type="http://schemas.openxmlformats.org/officeDocument/2006/relationships/image" Target="../media/image9.jpeg"/></Relationships>
</file>

<file path=ppt/slides/_rels/slide4.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11.jpeg"/><Relationship Id="rId5" Type="http://schemas.openxmlformats.org/officeDocument/2006/relationships/image" Target="../media/image10.png"/><Relationship Id="rId4" Type="http://schemas.openxmlformats.org/officeDocument/2006/relationships/image" Target="../media/image9.jpe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5.svg"/><Relationship Id="rId2" Type="http://schemas.openxmlformats.org/officeDocument/2006/relationships/image" Target="../media/image14.jp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0.png"/><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8.png"/><Relationship Id="rId7" Type="http://schemas.openxmlformats.org/officeDocument/2006/relationships/image" Target="../media/image5.svg"/><Relationship Id="rId2" Type="http://schemas.openxmlformats.org/officeDocument/2006/relationships/image" Target="../media/image14.jp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0.png"/><Relationship Id="rId4" Type="http://schemas.openxmlformats.org/officeDocument/2006/relationships/image" Target="../media/image9.jpe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5.svg"/><Relationship Id="rId2" Type="http://schemas.openxmlformats.org/officeDocument/2006/relationships/image" Target="../media/image14.jp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0.png"/><Relationship Id="rId4" Type="http://schemas.openxmlformats.org/officeDocument/2006/relationships/image" Target="../media/image9.jpeg"/></Relationships>
</file>

<file path=ppt/slides/_rels/slide9.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10.png"/><Relationship Id="rId7" Type="http://schemas.openxmlformats.org/officeDocument/2006/relationships/image" Target="../media/image17.jpeg"/><Relationship Id="rId2" Type="http://schemas.openxmlformats.org/officeDocument/2006/relationships/image" Target="../media/image9.jpeg"/><Relationship Id="rId1" Type="http://schemas.openxmlformats.org/officeDocument/2006/relationships/slideLayout" Target="../slideLayouts/slideLayout7.xml"/><Relationship Id="rId6" Type="http://schemas.openxmlformats.org/officeDocument/2006/relationships/image" Target="../media/image16.jpeg"/><Relationship Id="rId5" Type="http://schemas.openxmlformats.org/officeDocument/2006/relationships/image" Target="../media/image13.sv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srcRect/>
          <a:stretch>
            <a:fillRect/>
          </a:stretch>
        </p:blipFill>
        <p:spPr>
          <a:xfrm>
            <a:off x="0" y="-10682"/>
            <a:ext cx="12192000" cy="6879364"/>
          </a:xfrm>
          <a:prstGeom prst="rect">
            <a:avLst/>
          </a:prstGeom>
        </p:spPr>
      </p:pic>
      <p:pic>
        <p:nvPicPr>
          <p:cNvPr id="8" name="圖片 7" descr="一張含有 文字, 戶外, 建築, 樹狀 的圖片&#10;&#10;自動產生的描述"/>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5280" y="-228974"/>
            <a:ext cx="8975584" cy="5799922"/>
          </a:xfrm>
          <a:prstGeom prst="rect">
            <a:avLst/>
          </a:prstGeom>
          <a:ln>
            <a:noFill/>
          </a:ln>
          <a:effectLst>
            <a:softEdge rad="127000"/>
          </a:effectLst>
        </p:spPr>
      </p:pic>
      <p:sp>
        <p:nvSpPr>
          <p:cNvPr id="7" name="Rectangle 24"/>
          <p:cNvSpPr/>
          <p:nvPr/>
        </p:nvSpPr>
        <p:spPr>
          <a:xfrm>
            <a:off x="-2" y="4302434"/>
            <a:ext cx="9332845" cy="2350761"/>
          </a:xfrm>
          <a:prstGeom prst="rect">
            <a:avLst/>
          </a:prstGeom>
          <a:gradFill flip="none" rotWithShape="1">
            <a:gsLst>
              <a:gs pos="0">
                <a:srgbClr val="11598B"/>
              </a:gs>
              <a:gs pos="100000">
                <a:srgbClr val="0BB6AD">
                  <a:alpha val="7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标题 1"/>
          <p:cNvSpPr txBox="1"/>
          <p:nvPr/>
        </p:nvSpPr>
        <p:spPr>
          <a:xfrm>
            <a:off x="1081711" y="4457523"/>
            <a:ext cx="8484400" cy="1713598"/>
          </a:xfrm>
          <a:prstGeom prst="rect">
            <a:avLst/>
          </a:prstGeom>
        </p:spPr>
        <p:txBody>
          <a:bodyPr anchor="b">
            <a:noAutofit/>
          </a:bodyPr>
          <a:lstStyle>
            <a:lvl1pPr algn="l" defTabSz="914400" rtl="0" eaLnBrk="1" latinLnBrk="0" hangingPunct="1">
              <a:lnSpc>
                <a:spcPct val="90000"/>
              </a:lnSpc>
              <a:spcBef>
                <a:spcPct val="0"/>
              </a:spcBef>
              <a:buNone/>
              <a:defRPr sz="4800" i="0" u="none" kern="1200">
                <a:solidFill>
                  <a:schemeClr val="tx1"/>
                </a:solidFill>
                <a:latin typeface="+mj-lt"/>
                <a:ea typeface="+mj-ea"/>
                <a:cs typeface="+mj-cs"/>
              </a:defRPr>
            </a:lvl1pPr>
          </a:lstStyle>
          <a:p>
            <a:pPr>
              <a:lnSpc>
                <a:spcPct val="150000"/>
              </a:lnSpc>
            </a:pPr>
            <a:r>
              <a:rPr lang="en-US" altLang="zh-CN" sz="3600" b="1" kern="400" dirty="0">
                <a:solidFill>
                  <a:srgbClr val="DFC094"/>
                </a:solidFill>
                <a:latin typeface="微软雅黑" panose="020B0503020204020204" charset="-122"/>
                <a:ea typeface="微软雅黑" panose="020B0503020204020204" charset="-122"/>
                <a:cs typeface="Arial" panose="020B0604020202020204" pitchFamily="34" charset="0"/>
              </a:rPr>
              <a:t>2025</a:t>
            </a:r>
            <a:r>
              <a:rPr lang="zh-CN" altLang="en-US" sz="3600" b="1" kern="400" dirty="0">
                <a:solidFill>
                  <a:srgbClr val="DFC094"/>
                </a:solidFill>
                <a:latin typeface="微软雅黑" panose="020B0503020204020204" charset="-122"/>
                <a:ea typeface="微软雅黑" panose="020B0503020204020204" charset="-122"/>
                <a:cs typeface="Arial" panose="020B0604020202020204" pitchFamily="34" charset="0"/>
              </a:rPr>
              <a:t>年香港浸会大学暑期课程</a:t>
            </a:r>
            <a:endParaRPr lang="en-US" altLang="zh-CN" sz="3600" b="1" kern="400" dirty="0">
              <a:solidFill>
                <a:srgbClr val="DFC094"/>
              </a:solidFill>
              <a:latin typeface="微软雅黑" panose="020B0503020204020204" charset="-122"/>
              <a:ea typeface="微软雅黑" panose="020B0503020204020204" charset="-122"/>
              <a:cs typeface="Arial" panose="020B0604020202020204" pitchFamily="34" charset="0"/>
            </a:endParaRPr>
          </a:p>
          <a:p>
            <a:pPr>
              <a:lnSpc>
                <a:spcPct val="150000"/>
              </a:lnSpc>
            </a:pPr>
            <a:r>
              <a:rPr lang="zh-CN" altLang="en-US" sz="4400" b="1" kern="400" dirty="0">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Arial" panose="020B0604020202020204" pitchFamily="34" charset="0"/>
              </a:rPr>
              <a:t>           介 绍 会</a:t>
            </a:r>
            <a:endParaRPr lang="en-US" sz="2400" b="1" dirty="0">
              <a:solidFill>
                <a:srgbClr val="DFC094"/>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5" cstate="print"/>
          <a:stretch>
            <a:fillRect/>
          </a:stretch>
        </p:blipFill>
        <p:spPr>
          <a:xfrm>
            <a:off x="8975034" y="387365"/>
            <a:ext cx="2992731" cy="771589"/>
          </a:xfrm>
          <a:prstGeom prst="rect">
            <a:avLst/>
          </a:prstGeom>
        </p:spPr>
      </p:pic>
      <p:pic>
        <p:nvPicPr>
          <p:cNvPr id="9" name="圖形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78235" y="332265"/>
            <a:ext cx="3861353" cy="70922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75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0" y="39778"/>
            <a:ext cx="12201034" cy="6858000"/>
          </a:xfrm>
          <a:prstGeom prst="rect">
            <a:avLst/>
          </a:prstGeom>
          <a:blipFill dpi="0" rotWithShape="1">
            <a:blip r:embed="rId3" cstate="print">
              <a:alphaModFix amt="6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5" name="组合 4"/>
          <p:cNvGrpSpPr/>
          <p:nvPr/>
        </p:nvGrpSpPr>
        <p:grpSpPr>
          <a:xfrm>
            <a:off x="3054157" y="1178826"/>
            <a:ext cx="7131243" cy="5917098"/>
            <a:chOff x="932759" y="2673641"/>
            <a:chExt cx="2334986" cy="3504312"/>
          </a:xfrm>
        </p:grpSpPr>
        <p:sp>
          <p:nvSpPr>
            <p:cNvPr id="4" name="矩形 3"/>
            <p:cNvSpPr/>
            <p:nvPr/>
          </p:nvSpPr>
          <p:spPr>
            <a:xfrm>
              <a:off x="932759" y="2673641"/>
              <a:ext cx="2334986" cy="3282042"/>
            </a:xfrm>
            <a:prstGeom prst="rect">
              <a:avLst/>
            </a:prstGeom>
            <a:solidFill>
              <a:schemeClr val="bg1"/>
            </a:solidFill>
            <a:ln>
              <a:noFill/>
            </a:ln>
            <a:effectLst>
              <a:outerShdw blurRad="254000" dist="635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2400"/>
            </a:p>
          </p:txBody>
        </p:sp>
        <p:sp>
          <p:nvSpPr>
            <p:cNvPr id="16" name="TextBox 21"/>
            <p:cNvSpPr txBox="1"/>
            <p:nvPr/>
          </p:nvSpPr>
          <p:spPr>
            <a:xfrm>
              <a:off x="946994" y="2701683"/>
              <a:ext cx="2306515" cy="3476270"/>
            </a:xfrm>
            <a:prstGeom prst="rect">
              <a:avLst/>
            </a:prstGeom>
            <a:noFill/>
          </p:spPr>
          <p:txBody>
            <a:bodyPr wrap="square" lIns="0" tIns="0" rIns="0" bIns="0" rtlCol="0">
              <a:spAutoFit/>
            </a:bodyPr>
            <a:lstStyle/>
            <a:p>
              <a:pPr lvl="0">
                <a:lnSpc>
                  <a:spcPct val="150000"/>
                </a:lnSpc>
                <a:spcAft>
                  <a:spcPts val="600"/>
                </a:spcAft>
                <a:defRPr/>
              </a:pPr>
              <a:r>
                <a:rPr lang="zh-CN" altLang="en-US" sz="2400" b="1" dirty="0">
                  <a:latin typeface="微软雅黑" panose="020B0503020204020204" charset="-122"/>
                  <a:ea typeface="微软雅黑" panose="020B0503020204020204" charset="-122"/>
                  <a:cs typeface="Times New Roman" panose="02020603050405020304" pitchFamily="18" charset="0"/>
                </a:rPr>
                <a:t>       同学们除了学习课程外，还可以参加丰富的社会实践活动，同学可自愿报名参加。</a:t>
              </a:r>
              <a:endParaRPr lang="en-US" altLang="zh-CN" sz="2400" b="1" dirty="0">
                <a:latin typeface="微软雅黑" panose="020B0503020204020204" charset="-122"/>
                <a:ea typeface="微软雅黑" panose="020B0503020204020204" charset="-122"/>
                <a:cs typeface="Times New Roman" panose="02020603050405020304" pitchFamily="18" charset="0"/>
              </a:endParaRPr>
            </a:p>
            <a:p>
              <a:pPr lvl="0">
                <a:lnSpc>
                  <a:spcPct val="150000"/>
                </a:lnSpc>
                <a:spcAft>
                  <a:spcPts val="600"/>
                </a:spcAft>
                <a:defRPr/>
              </a:pPr>
              <a:r>
                <a:rPr lang="zh-CN" altLang="en-US" sz="2000" dirty="0">
                  <a:latin typeface="微软雅黑" panose="020B0503020204020204" charset="-122"/>
                  <a:ea typeface="微软雅黑" panose="020B0503020204020204" charset="-122"/>
                  <a:cs typeface="Times New Roman" panose="02020603050405020304" pitchFamily="18" charset="0"/>
                </a:rPr>
                <a:t>往年参访活动如：</a:t>
              </a:r>
              <a:endParaRPr lang="en-US" altLang="zh-CN" sz="2000" dirty="0">
                <a:latin typeface="微软雅黑" panose="020B0503020204020204" charset="-122"/>
                <a:ea typeface="微软雅黑" panose="020B0503020204020204" charset="-122"/>
                <a:cs typeface="Times New Roman" panose="02020603050405020304" pitchFamily="18" charset="0"/>
              </a:endParaRPr>
            </a:p>
            <a:p>
              <a:pPr marL="342900" lvl="0" indent="-342900">
                <a:lnSpc>
                  <a:spcPct val="150000"/>
                </a:lnSpc>
                <a:spcAft>
                  <a:spcPts val="600"/>
                </a:spcAft>
                <a:buFont typeface="Wingdings" panose="05000000000000000000" pitchFamily="2" charset="2"/>
                <a:buChar char="§"/>
                <a:defRPr/>
              </a:pPr>
              <a:r>
                <a:rPr lang="zh-CN" altLang="en-US" sz="2000" dirty="0">
                  <a:latin typeface="微软雅黑" panose="020B0503020204020204" charset="-122"/>
                  <a:ea typeface="微软雅黑" panose="020B0503020204020204" charset="-122"/>
                  <a:cs typeface="Times New Roman" panose="02020603050405020304" pitchFamily="18" charset="0"/>
                </a:rPr>
                <a:t>香港故宫文化博物馆</a:t>
              </a:r>
              <a:endParaRPr lang="en-US" altLang="zh-CN" sz="2000" dirty="0">
                <a:latin typeface="微软雅黑" panose="020B0503020204020204" charset="-122"/>
                <a:ea typeface="微软雅黑" panose="020B0503020204020204" charset="-122"/>
                <a:cs typeface="Times New Roman" panose="02020603050405020304" pitchFamily="18" charset="0"/>
              </a:endParaRPr>
            </a:p>
            <a:p>
              <a:pPr marL="342900" lvl="0" indent="-342900">
                <a:lnSpc>
                  <a:spcPct val="150000"/>
                </a:lnSpc>
                <a:spcAft>
                  <a:spcPts val="600"/>
                </a:spcAft>
                <a:buFont typeface="Wingdings" panose="05000000000000000000" pitchFamily="2" charset="2"/>
                <a:buChar char="§"/>
                <a:defRPr/>
              </a:pPr>
              <a:r>
                <a:rPr lang="zh-CN" altLang="en-US" sz="2000" dirty="0">
                  <a:latin typeface="微软雅黑" panose="020B0503020204020204" charset="-122"/>
                  <a:ea typeface="微软雅黑" panose="020B0503020204020204" charset="-122"/>
                  <a:cs typeface="Times New Roman" panose="02020603050405020304" pitchFamily="18" charset="0"/>
                </a:rPr>
                <a:t>香港金融管理局</a:t>
              </a:r>
              <a:endParaRPr lang="en-US" altLang="zh-CN" sz="2000" dirty="0">
                <a:latin typeface="微软雅黑" panose="020B0503020204020204" charset="-122"/>
                <a:ea typeface="微软雅黑" panose="020B0503020204020204" charset="-122"/>
                <a:cs typeface="Times New Roman" panose="02020603050405020304" pitchFamily="18" charset="0"/>
              </a:endParaRPr>
            </a:p>
            <a:p>
              <a:pPr marL="342900" lvl="0" indent="-342900">
                <a:lnSpc>
                  <a:spcPct val="150000"/>
                </a:lnSpc>
                <a:spcAft>
                  <a:spcPts val="600"/>
                </a:spcAft>
                <a:buFont typeface="Wingdings" panose="05000000000000000000" pitchFamily="2" charset="2"/>
                <a:buChar char="§"/>
                <a:defRPr/>
              </a:pPr>
              <a:r>
                <a:rPr lang="zh-CN" altLang="en-US" sz="2000" dirty="0">
                  <a:latin typeface="微软雅黑" panose="020B0503020204020204" charset="-122"/>
                  <a:ea typeface="微软雅黑" panose="020B0503020204020204" charset="-122"/>
                  <a:cs typeface="Times New Roman" panose="02020603050405020304" pitchFamily="18" charset="0"/>
                </a:rPr>
                <a:t>香港大馆（前中区警署建筑群）</a:t>
              </a:r>
              <a:endParaRPr lang="en-US" altLang="zh-CN" sz="2000" dirty="0">
                <a:latin typeface="微软雅黑" panose="020B0503020204020204" charset="-122"/>
                <a:ea typeface="微软雅黑" panose="020B0503020204020204" charset="-122"/>
                <a:cs typeface="Times New Roman" panose="02020603050405020304" pitchFamily="18" charset="0"/>
              </a:endParaRPr>
            </a:p>
            <a:p>
              <a:pPr marL="342900" lvl="0" indent="-342900">
                <a:lnSpc>
                  <a:spcPct val="150000"/>
                </a:lnSpc>
                <a:spcAft>
                  <a:spcPts val="600"/>
                </a:spcAft>
                <a:buFont typeface="Wingdings" panose="05000000000000000000" pitchFamily="2" charset="2"/>
                <a:buChar char="§"/>
                <a:defRPr/>
              </a:pPr>
              <a:r>
                <a:rPr lang="zh-CN" altLang="en-US" sz="2000" dirty="0">
                  <a:latin typeface="微软雅黑" panose="020B0503020204020204" charset="-122"/>
                  <a:ea typeface="微软雅黑" panose="020B0503020204020204" charset="-122"/>
                  <a:cs typeface="Times New Roman" panose="02020603050405020304" pitchFamily="18" charset="0"/>
                </a:rPr>
                <a:t>香港会计师公会</a:t>
              </a:r>
              <a:endParaRPr lang="en-US" altLang="zh-CN" sz="2000" dirty="0">
                <a:latin typeface="微软雅黑" panose="020B0503020204020204" charset="-122"/>
                <a:ea typeface="微软雅黑" panose="020B0503020204020204" charset="-122"/>
                <a:cs typeface="Times New Roman" panose="02020603050405020304" pitchFamily="18" charset="0"/>
              </a:endParaRPr>
            </a:p>
            <a:p>
              <a:pPr marL="342900" lvl="0" indent="-342900">
                <a:lnSpc>
                  <a:spcPct val="150000"/>
                </a:lnSpc>
                <a:spcAft>
                  <a:spcPts val="600"/>
                </a:spcAft>
                <a:buFont typeface="Wingdings" panose="05000000000000000000" pitchFamily="2" charset="2"/>
                <a:buChar char="§"/>
                <a:defRPr/>
              </a:pPr>
              <a:r>
                <a:rPr lang="zh-CN" altLang="en-US" sz="2000" dirty="0">
                  <a:latin typeface="微软雅黑" panose="020B0503020204020204" charset="-122"/>
                  <a:ea typeface="微软雅黑" panose="020B0503020204020204" charset="-122"/>
                  <a:cs typeface="Times New Roman" panose="02020603050405020304" pitchFamily="18" charset="0"/>
                </a:rPr>
                <a:t>香港交易所</a:t>
              </a:r>
              <a:endParaRPr lang="en-US" altLang="zh-CN" sz="2000" dirty="0">
                <a:latin typeface="微软雅黑" panose="020B0503020204020204" charset="-122"/>
                <a:ea typeface="微软雅黑" panose="020B0503020204020204" charset="-122"/>
                <a:cs typeface="Times New Roman" panose="02020603050405020304" pitchFamily="18" charset="0"/>
              </a:endParaRPr>
            </a:p>
            <a:p>
              <a:pPr marL="342900" lvl="0" indent="-342900">
                <a:lnSpc>
                  <a:spcPct val="150000"/>
                </a:lnSpc>
                <a:spcAft>
                  <a:spcPts val="600"/>
                </a:spcAft>
                <a:buFont typeface="Wingdings" panose="05000000000000000000" pitchFamily="2" charset="2"/>
                <a:buChar char="§"/>
                <a:defRPr/>
              </a:pPr>
              <a:r>
                <a:rPr lang="zh-CN" altLang="en-US" sz="2000" dirty="0">
                  <a:latin typeface="微软雅黑" panose="020B0503020204020204" charset="-122"/>
                  <a:ea typeface="微软雅黑" panose="020B0503020204020204" charset="-122"/>
                  <a:cs typeface="Times New Roman" panose="02020603050405020304" pitchFamily="18" charset="0"/>
                </a:rPr>
                <a:t>香港海洋公园</a:t>
              </a:r>
              <a:endParaRPr lang="en-US" altLang="zh-CN" sz="2000" dirty="0">
                <a:latin typeface="微软雅黑" panose="020B0503020204020204" charset="-122"/>
                <a:ea typeface="微软雅黑" panose="020B0503020204020204" charset="-122"/>
                <a:cs typeface="Times New Roman" panose="02020603050405020304" pitchFamily="18" charset="0"/>
              </a:endParaRPr>
            </a:p>
            <a:p>
              <a:pPr marL="342900" lvl="0" indent="-342900">
                <a:lnSpc>
                  <a:spcPct val="150000"/>
                </a:lnSpc>
                <a:spcAft>
                  <a:spcPts val="600"/>
                </a:spcAft>
                <a:buFont typeface="Wingdings" panose="05000000000000000000" pitchFamily="2" charset="2"/>
                <a:buChar char="§"/>
                <a:defRPr/>
              </a:pPr>
              <a:r>
                <a:rPr lang="zh-CN" altLang="en-US" sz="2000" dirty="0">
                  <a:latin typeface="微软雅黑" panose="020B0503020204020204" charset="-122"/>
                  <a:ea typeface="微软雅黑" panose="020B0503020204020204" charset="-122"/>
                  <a:cs typeface="Times New Roman" panose="02020603050405020304" pitchFamily="18" charset="0"/>
                </a:rPr>
                <a:t>香港迪士尼乐园度假区 等</a:t>
              </a:r>
              <a:endParaRPr lang="en-US" altLang="zh-CN" sz="2000" dirty="0">
                <a:latin typeface="微软雅黑" panose="020B0503020204020204" charset="-122"/>
                <a:ea typeface="微软雅黑" panose="020B0503020204020204" charset="-122"/>
                <a:cs typeface="Times New Roman" panose="02020603050405020304" pitchFamily="18" charset="0"/>
              </a:endParaRPr>
            </a:p>
            <a:p>
              <a:pPr>
                <a:lnSpc>
                  <a:spcPct val="150000"/>
                </a:lnSpc>
                <a:spcAft>
                  <a:spcPts val="600"/>
                </a:spcAft>
              </a:pPr>
              <a:endParaRPr lang="en-GB" altLang="zh-CN" b="1" dirty="0">
                <a:latin typeface="华文楷体" panose="02010600040101010101" pitchFamily="2" charset="-122"/>
                <a:ea typeface="华文楷体" panose="02010600040101010101" pitchFamily="2" charset="-122"/>
              </a:endParaRPr>
            </a:p>
          </p:txBody>
        </p:sp>
        <p:sp>
          <p:nvSpPr>
            <p:cNvPr id="17" name="Subtitle 2"/>
            <p:cNvSpPr txBox="1"/>
            <p:nvPr/>
          </p:nvSpPr>
          <p:spPr>
            <a:xfrm>
              <a:off x="984385" y="3159701"/>
              <a:ext cx="1717253" cy="414007"/>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30000"/>
                </a:lnSpc>
                <a:spcBef>
                  <a:spcPts val="0"/>
                </a:spcBef>
                <a:defRPr/>
              </a:pPr>
              <a:endParaRPr lang="id-ID" sz="2000" b="1" dirty="0">
                <a:solidFill>
                  <a:schemeClr val="accent4"/>
                </a:solidFill>
                <a:latin typeface="微软雅黑" panose="020B0503020204020204" charset="-122"/>
                <a:ea typeface="微软雅黑" panose="020B0503020204020204" charset="-122"/>
                <a:cs typeface="Lato" panose="020F0502020204030203" pitchFamily="34" charset="0"/>
              </a:endParaRPr>
            </a:p>
          </p:txBody>
        </p:sp>
      </p:grpSp>
      <p:sp>
        <p:nvSpPr>
          <p:cNvPr id="25" name="Rectangle 24"/>
          <p:cNvSpPr/>
          <p:nvPr/>
        </p:nvSpPr>
        <p:spPr>
          <a:xfrm>
            <a:off x="-9378" y="0"/>
            <a:ext cx="12201034" cy="1096611"/>
          </a:xfrm>
          <a:prstGeom prst="rect">
            <a:avLst/>
          </a:prstGeom>
          <a:gradFill flip="none" rotWithShape="1">
            <a:gsLst>
              <a:gs pos="0">
                <a:srgbClr val="11598B"/>
              </a:gs>
              <a:gs pos="100000">
                <a:srgbClr val="0BB6AD">
                  <a:alpha val="7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矩形 17"/>
          <p:cNvSpPr/>
          <p:nvPr/>
        </p:nvSpPr>
        <p:spPr>
          <a:xfrm>
            <a:off x="1231116" y="254171"/>
            <a:ext cx="8821628" cy="584775"/>
          </a:xfrm>
          <a:prstGeom prst="rect">
            <a:avLst/>
          </a:prstGeom>
        </p:spPr>
        <p:txBody>
          <a:bodyPr wrap="square">
            <a:spAutoFit/>
          </a:bodyPr>
          <a:lstStyle/>
          <a:p>
            <a:r>
              <a:rPr lang="zh-CN" altLang="en-US" sz="3200" b="1" dirty="0">
                <a:solidFill>
                  <a:schemeClr val="bg1"/>
                </a:solidFill>
                <a:latin typeface="微软雅黑" panose="020B0503020204020204" charset="-122"/>
                <a:ea typeface="微软雅黑" panose="020B0503020204020204" charset="-122"/>
              </a:rPr>
              <a:t>丰富多彩的课外活动</a:t>
            </a:r>
          </a:p>
        </p:txBody>
      </p:sp>
      <p:pic>
        <p:nvPicPr>
          <p:cNvPr id="27" name="Picture 3"/>
          <p:cNvPicPr>
            <a:picLocks noChangeAspect="1"/>
          </p:cNvPicPr>
          <p:nvPr/>
        </p:nvPicPr>
        <p:blipFill rotWithShape="1">
          <a:blip r:embed="rId4" cstate="screen"/>
          <a:srcRect/>
          <a:stretch>
            <a:fillRect/>
          </a:stretch>
        </p:blipFill>
        <p:spPr>
          <a:xfrm>
            <a:off x="380280" y="191452"/>
            <a:ext cx="725473" cy="688648"/>
          </a:xfrm>
          <a:prstGeom prst="rect">
            <a:avLst/>
          </a:prstGeom>
        </p:spPr>
      </p:pic>
      <p:pic>
        <p:nvPicPr>
          <p:cNvPr id="7" name="圖形 6"/>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209324" y="210974"/>
            <a:ext cx="3686839" cy="677175"/>
          </a:xfrm>
          <a:prstGeom prst="rect">
            <a:avLst/>
          </a:prstGeom>
        </p:spPr>
      </p:pic>
      <p:pic>
        <p:nvPicPr>
          <p:cNvPr id="2" name="Picture 1"/>
          <p:cNvPicPr>
            <a:picLocks noChangeAspect="1"/>
          </p:cNvPicPr>
          <p:nvPr/>
        </p:nvPicPr>
        <p:blipFill>
          <a:blip r:embed="rId7"/>
          <a:stretch>
            <a:fillRect/>
          </a:stretch>
        </p:blipFill>
        <p:spPr>
          <a:xfrm>
            <a:off x="147260" y="3877949"/>
            <a:ext cx="2623078" cy="2834049"/>
          </a:xfrm>
          <a:prstGeom prst="rect">
            <a:avLst/>
          </a:prstGeom>
          <a:ln>
            <a:noFill/>
          </a:ln>
          <a:effectLst>
            <a:softEdge rad="112500"/>
          </a:effectLst>
        </p:spPr>
      </p:pic>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p:cNvSpPr/>
          <p:nvPr/>
        </p:nvSpPr>
        <p:spPr>
          <a:xfrm>
            <a:off x="-9378" y="0"/>
            <a:ext cx="12201034" cy="1096611"/>
          </a:xfrm>
          <a:prstGeom prst="rect">
            <a:avLst/>
          </a:prstGeom>
          <a:gradFill flip="none" rotWithShape="1">
            <a:gsLst>
              <a:gs pos="0">
                <a:srgbClr val="11598B"/>
              </a:gs>
              <a:gs pos="100000">
                <a:srgbClr val="0BB6AD">
                  <a:alpha val="7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矩形 17"/>
          <p:cNvSpPr/>
          <p:nvPr/>
        </p:nvSpPr>
        <p:spPr>
          <a:xfrm>
            <a:off x="1231116" y="254171"/>
            <a:ext cx="8821628" cy="583565"/>
          </a:xfrm>
          <a:prstGeom prst="rect">
            <a:avLst/>
          </a:prstGeom>
        </p:spPr>
        <p:txBody>
          <a:bodyPr wrap="square">
            <a:spAutoFit/>
          </a:bodyPr>
          <a:lstStyle/>
          <a:p>
            <a:r>
              <a:rPr lang="zh-CN" altLang="en-US" sz="3200" b="1" dirty="0">
                <a:solidFill>
                  <a:schemeClr val="bg1"/>
                </a:solidFill>
                <a:latin typeface="微软雅黑" panose="020B0503020204020204" charset="-122"/>
                <a:ea typeface="微软雅黑" panose="020B0503020204020204" charset="-122"/>
              </a:rPr>
              <a:t>文化之旅活动意向收集</a:t>
            </a:r>
          </a:p>
        </p:txBody>
      </p:sp>
      <p:pic>
        <p:nvPicPr>
          <p:cNvPr id="27" name="Picture 3"/>
          <p:cNvPicPr>
            <a:picLocks noChangeAspect="1"/>
          </p:cNvPicPr>
          <p:nvPr/>
        </p:nvPicPr>
        <p:blipFill rotWithShape="1">
          <a:blip r:embed="rId3" cstate="screen"/>
          <a:srcRect/>
          <a:stretch>
            <a:fillRect/>
          </a:stretch>
        </p:blipFill>
        <p:spPr>
          <a:xfrm>
            <a:off x="380280" y="191452"/>
            <a:ext cx="725473" cy="688648"/>
          </a:xfrm>
          <a:prstGeom prst="rect">
            <a:avLst/>
          </a:prstGeom>
        </p:spPr>
      </p:pic>
      <p:pic>
        <p:nvPicPr>
          <p:cNvPr id="7" name="圖形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209324" y="210974"/>
            <a:ext cx="3686839" cy="677175"/>
          </a:xfrm>
          <a:prstGeom prst="rect">
            <a:avLst/>
          </a:prstGeom>
        </p:spPr>
      </p:pic>
      <p:pic>
        <p:nvPicPr>
          <p:cNvPr id="3" name="图片 2" descr="2025年HKBU暑课--文化之旅活动意向投票二维码"/>
          <p:cNvPicPr>
            <a:picLocks noChangeAspect="1"/>
          </p:cNvPicPr>
          <p:nvPr/>
        </p:nvPicPr>
        <p:blipFill>
          <a:blip r:embed="rId6"/>
          <a:srcRect l="17256" t="32065" r="16749" b="22426"/>
          <a:stretch>
            <a:fillRect/>
          </a:stretch>
        </p:blipFill>
        <p:spPr>
          <a:xfrm>
            <a:off x="2775857" y="1091907"/>
            <a:ext cx="5732145" cy="569754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p:cNvSpPr/>
          <p:nvPr/>
        </p:nvSpPr>
        <p:spPr>
          <a:xfrm>
            <a:off x="-9378" y="0"/>
            <a:ext cx="12201034" cy="1096611"/>
          </a:xfrm>
          <a:prstGeom prst="rect">
            <a:avLst/>
          </a:prstGeom>
          <a:gradFill flip="none" rotWithShape="1">
            <a:gsLst>
              <a:gs pos="0">
                <a:srgbClr val="11598B"/>
              </a:gs>
              <a:gs pos="100000">
                <a:srgbClr val="0BB6AD">
                  <a:alpha val="7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矩形 17"/>
          <p:cNvSpPr/>
          <p:nvPr/>
        </p:nvSpPr>
        <p:spPr>
          <a:xfrm>
            <a:off x="1231116" y="254171"/>
            <a:ext cx="8821628" cy="584775"/>
          </a:xfrm>
          <a:prstGeom prst="rect">
            <a:avLst/>
          </a:prstGeom>
        </p:spPr>
        <p:txBody>
          <a:bodyPr wrap="square">
            <a:spAutoFit/>
          </a:bodyPr>
          <a:lstStyle/>
          <a:p>
            <a:r>
              <a:rPr lang="zh-CN" altLang="en-US" sz="3200" b="1" dirty="0">
                <a:solidFill>
                  <a:schemeClr val="bg1"/>
                </a:solidFill>
                <a:latin typeface="微软雅黑" panose="020B0503020204020204" charset="-122"/>
                <a:ea typeface="微软雅黑" panose="020B0503020204020204" charset="-122"/>
              </a:rPr>
              <a:t>丰富多彩的课外活动</a:t>
            </a:r>
          </a:p>
        </p:txBody>
      </p:sp>
      <p:pic>
        <p:nvPicPr>
          <p:cNvPr id="27" name="Picture 3"/>
          <p:cNvPicPr>
            <a:picLocks noChangeAspect="1"/>
          </p:cNvPicPr>
          <p:nvPr/>
        </p:nvPicPr>
        <p:blipFill rotWithShape="1">
          <a:blip r:embed="rId3" cstate="screen"/>
          <a:srcRect/>
          <a:stretch>
            <a:fillRect/>
          </a:stretch>
        </p:blipFill>
        <p:spPr>
          <a:xfrm>
            <a:off x="380280" y="191452"/>
            <a:ext cx="725473" cy="688648"/>
          </a:xfrm>
          <a:prstGeom prst="rect">
            <a:avLst/>
          </a:prstGeom>
        </p:spPr>
      </p:pic>
      <p:pic>
        <p:nvPicPr>
          <p:cNvPr id="7" name="圖形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209324" y="259661"/>
            <a:ext cx="3686839" cy="677175"/>
          </a:xfrm>
          <a:prstGeom prst="rect">
            <a:avLst/>
          </a:prstGeom>
        </p:spPr>
      </p:pic>
      <p:sp>
        <p:nvSpPr>
          <p:cNvPr id="2" name="Rectangle 1"/>
          <p:cNvSpPr/>
          <p:nvPr/>
        </p:nvSpPr>
        <p:spPr>
          <a:xfrm>
            <a:off x="969188" y="4667950"/>
            <a:ext cx="4256279" cy="458908"/>
          </a:xfrm>
          <a:prstGeom prst="rect">
            <a:avLst/>
          </a:prstGeom>
        </p:spPr>
        <p:txBody>
          <a:bodyPr wrap="square">
            <a:spAutoFit/>
          </a:bodyPr>
          <a:lstStyle/>
          <a:p>
            <a:pPr lvl="0">
              <a:lnSpc>
                <a:spcPct val="150000"/>
              </a:lnSpc>
              <a:spcAft>
                <a:spcPts val="600"/>
              </a:spcAft>
              <a:defRPr/>
            </a:pPr>
            <a:r>
              <a:rPr lang="en-US" altLang="zh-CN" dirty="0">
                <a:latin typeface="微软雅黑" panose="020B0503020204020204" charset="-122"/>
                <a:ea typeface="微软雅黑" panose="020B0503020204020204" charset="-122"/>
                <a:cs typeface="Times New Roman" panose="02020603050405020304" pitchFamily="18" charset="0"/>
              </a:rPr>
              <a:t>2024</a:t>
            </a:r>
            <a:r>
              <a:rPr lang="zh-CN" altLang="en-US" dirty="0">
                <a:latin typeface="微软雅黑" panose="020B0503020204020204" charset="-122"/>
                <a:ea typeface="微软雅黑" panose="020B0503020204020204" charset="-122"/>
                <a:cs typeface="Times New Roman" panose="02020603050405020304" pitchFamily="18" charset="0"/>
              </a:rPr>
              <a:t>年暑课同学游览香港西贡</a:t>
            </a:r>
            <a:endParaRPr lang="en-US" altLang="zh-CN" dirty="0">
              <a:latin typeface="微软雅黑" panose="020B0503020204020204" charset="-122"/>
              <a:ea typeface="微软雅黑" panose="020B0503020204020204" charset="-122"/>
              <a:cs typeface="Times New Roman" panose="02020603050405020304" pitchFamily="18" charset="0"/>
            </a:endParaRPr>
          </a:p>
        </p:txBody>
      </p:sp>
      <p:sp>
        <p:nvSpPr>
          <p:cNvPr id="20" name="Rectangle 19"/>
          <p:cNvSpPr/>
          <p:nvPr/>
        </p:nvSpPr>
        <p:spPr>
          <a:xfrm>
            <a:off x="6306301" y="5891944"/>
            <a:ext cx="5393516" cy="951351"/>
          </a:xfrm>
          <a:prstGeom prst="rect">
            <a:avLst/>
          </a:prstGeom>
        </p:spPr>
        <p:txBody>
          <a:bodyPr wrap="square">
            <a:spAutoFit/>
          </a:bodyPr>
          <a:lstStyle/>
          <a:p>
            <a:pPr lvl="0">
              <a:lnSpc>
                <a:spcPct val="150000"/>
              </a:lnSpc>
              <a:spcAft>
                <a:spcPts val="600"/>
              </a:spcAft>
              <a:defRPr/>
            </a:pPr>
            <a:r>
              <a:rPr lang="en-US" altLang="zh-CN" dirty="0">
                <a:latin typeface="微软雅黑" panose="020B0503020204020204" charset="-122"/>
                <a:ea typeface="微软雅黑" panose="020B0503020204020204" charset="-122"/>
                <a:cs typeface="Times New Roman" panose="02020603050405020304" pitchFamily="18" charset="0"/>
              </a:rPr>
              <a:t>2024</a:t>
            </a:r>
            <a:r>
              <a:rPr lang="zh-CN" altLang="en-US" dirty="0">
                <a:latin typeface="微软雅黑" panose="020B0503020204020204" charset="-122"/>
                <a:ea typeface="微软雅黑" panose="020B0503020204020204" charset="-122"/>
                <a:cs typeface="Times New Roman" panose="02020603050405020304" pitchFamily="18" charset="0"/>
              </a:rPr>
              <a:t>年暑课同学搭乘“张保仔号”夜游维多利亚港</a:t>
            </a:r>
          </a:p>
          <a:p>
            <a:pPr lvl="0">
              <a:lnSpc>
                <a:spcPct val="150000"/>
              </a:lnSpc>
              <a:spcAft>
                <a:spcPts val="600"/>
              </a:spcAft>
              <a:defRPr/>
            </a:pPr>
            <a:endParaRPr lang="en-US" altLang="zh-CN" dirty="0">
              <a:latin typeface="微软雅黑" panose="020B0503020204020204" charset="-122"/>
              <a:ea typeface="微软雅黑" panose="020B0503020204020204" charset="-122"/>
              <a:cs typeface="Times New Roman" panose="02020603050405020304" pitchFamily="18" charset="0"/>
            </a:endParaRPr>
          </a:p>
        </p:txBody>
      </p:sp>
      <p:pic>
        <p:nvPicPr>
          <p:cNvPr id="1030" name="Picture 6" descr="https://bkimg.cdn.bcebos.com/pic/024f78f0f736afc30c607fccbd19ebc4b745122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568406" y="6301891"/>
            <a:ext cx="1505061" cy="541404"/>
          </a:xfrm>
          <a:prstGeom prst="rect">
            <a:avLst/>
          </a:prstGeom>
          <a:noFill/>
          <a:extLst>
            <a:ext uri="{909E8E84-426E-40DD-AFC4-6F175D3DCCD1}">
              <a14:hiddenFill xmlns:a14="http://schemas.microsoft.com/office/drawing/2010/main">
                <a:solidFill>
                  <a:srgbClr val="FFFFFF"/>
                </a:solidFill>
              </a14:hiddenFill>
            </a:ext>
          </a:extLst>
        </p:spPr>
      </p:pic>
      <p:sp>
        <p:nvSpPr>
          <p:cNvPr id="8" name="AutoShape 8" descr="Brand Hong Kong 香港品牌"/>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pic>
        <p:nvPicPr>
          <p:cNvPr id="12" name="Picture 11"/>
          <p:cNvPicPr>
            <a:picLocks noChangeAspect="1"/>
          </p:cNvPicPr>
          <p:nvPr/>
        </p:nvPicPr>
        <p:blipFill>
          <a:blip r:embed="rId7"/>
          <a:stretch>
            <a:fillRect/>
          </a:stretch>
        </p:blipFill>
        <p:spPr>
          <a:xfrm>
            <a:off x="3330823" y="5475847"/>
            <a:ext cx="1604945" cy="1152268"/>
          </a:xfrm>
          <a:prstGeom prst="rect">
            <a:avLst/>
          </a:prstGeom>
        </p:spPr>
      </p:pic>
      <p:pic>
        <p:nvPicPr>
          <p:cNvPr id="13" name="Picture 12"/>
          <p:cNvPicPr>
            <a:picLocks noChangeAspect="1"/>
          </p:cNvPicPr>
          <p:nvPr/>
        </p:nvPicPr>
        <p:blipFill>
          <a:blip r:embed="rId8"/>
          <a:stretch>
            <a:fillRect/>
          </a:stretch>
        </p:blipFill>
        <p:spPr>
          <a:xfrm>
            <a:off x="1156555" y="5682251"/>
            <a:ext cx="1940773" cy="945864"/>
          </a:xfrm>
          <a:prstGeom prst="rect">
            <a:avLst/>
          </a:prstGeom>
        </p:spPr>
      </p:pic>
      <p:pic>
        <p:nvPicPr>
          <p:cNvPr id="14" name="Picture 13"/>
          <p:cNvPicPr>
            <a:picLocks noChangeAspect="1"/>
          </p:cNvPicPr>
          <p:nvPr/>
        </p:nvPicPr>
        <p:blipFill rotWithShape="1">
          <a:blip r:embed="rId9"/>
          <a:srcRect t="3960"/>
          <a:stretch>
            <a:fillRect/>
          </a:stretch>
        </p:blipFill>
        <p:spPr>
          <a:xfrm>
            <a:off x="224116" y="4667950"/>
            <a:ext cx="597340" cy="2180009"/>
          </a:xfrm>
          <a:prstGeom prst="rect">
            <a:avLst/>
          </a:prstGeom>
          <a:ln>
            <a:noFill/>
          </a:ln>
          <a:effectLst>
            <a:softEdge rad="112500"/>
          </a:effectLst>
        </p:spPr>
      </p:pic>
      <p:pic>
        <p:nvPicPr>
          <p:cNvPr id="10" name="Picture 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8813" y="1144368"/>
            <a:ext cx="5627565" cy="3453031"/>
          </a:xfrm>
          <a:prstGeom prst="rect">
            <a:avLst/>
          </a:prstGeom>
        </p:spPr>
      </p:pic>
      <p:pic>
        <p:nvPicPr>
          <p:cNvPr id="19" name="Picture 18"/>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757232" y="1134075"/>
            <a:ext cx="6293871" cy="472040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p:cNvSpPr/>
          <p:nvPr/>
        </p:nvSpPr>
        <p:spPr>
          <a:xfrm>
            <a:off x="-9378" y="0"/>
            <a:ext cx="12201034" cy="1096611"/>
          </a:xfrm>
          <a:prstGeom prst="rect">
            <a:avLst/>
          </a:prstGeom>
          <a:gradFill flip="none" rotWithShape="1">
            <a:gsLst>
              <a:gs pos="0">
                <a:srgbClr val="11598B"/>
              </a:gs>
              <a:gs pos="100000">
                <a:srgbClr val="0BB6AD">
                  <a:alpha val="7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矩形 17"/>
          <p:cNvSpPr/>
          <p:nvPr/>
        </p:nvSpPr>
        <p:spPr>
          <a:xfrm>
            <a:off x="1231116" y="254171"/>
            <a:ext cx="8821628" cy="584775"/>
          </a:xfrm>
          <a:prstGeom prst="rect">
            <a:avLst/>
          </a:prstGeom>
        </p:spPr>
        <p:txBody>
          <a:bodyPr wrap="square">
            <a:spAutoFit/>
          </a:bodyPr>
          <a:lstStyle/>
          <a:p>
            <a:r>
              <a:rPr lang="zh-CN" altLang="en-US" sz="3200" b="1" dirty="0">
                <a:solidFill>
                  <a:schemeClr val="bg1"/>
                </a:solidFill>
                <a:latin typeface="微软雅黑" panose="020B0503020204020204" charset="-122"/>
                <a:ea typeface="微软雅黑" panose="020B0503020204020204" charset="-122"/>
              </a:rPr>
              <a:t>丰富多彩的课外活动</a:t>
            </a:r>
          </a:p>
        </p:txBody>
      </p:sp>
      <p:pic>
        <p:nvPicPr>
          <p:cNvPr id="27" name="Picture 3"/>
          <p:cNvPicPr>
            <a:picLocks noChangeAspect="1"/>
          </p:cNvPicPr>
          <p:nvPr/>
        </p:nvPicPr>
        <p:blipFill rotWithShape="1">
          <a:blip r:embed="rId3" cstate="screen"/>
          <a:srcRect/>
          <a:stretch>
            <a:fillRect/>
          </a:stretch>
        </p:blipFill>
        <p:spPr>
          <a:xfrm>
            <a:off x="380280" y="191452"/>
            <a:ext cx="725473" cy="688648"/>
          </a:xfrm>
          <a:prstGeom prst="rect">
            <a:avLst/>
          </a:prstGeom>
        </p:spPr>
      </p:pic>
      <p:pic>
        <p:nvPicPr>
          <p:cNvPr id="7" name="圖形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209324" y="210974"/>
            <a:ext cx="3686839" cy="677175"/>
          </a:xfrm>
          <a:prstGeom prst="rect">
            <a:avLst/>
          </a:prstGeom>
        </p:spPr>
      </p:pic>
      <p:pic>
        <p:nvPicPr>
          <p:cNvPr id="1026" name="Picture 2" descr="https://ar.uic.edu.cn/__local/6/DB/4E/8BD4018A70E987A2088AFF574A9_430DD614_4A0DB.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24343"/>
          <a:stretch>
            <a:fillRect/>
          </a:stretch>
        </p:blipFill>
        <p:spPr bwMode="auto">
          <a:xfrm>
            <a:off x="0" y="1100045"/>
            <a:ext cx="5789613" cy="328630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 name="Rectangle 1"/>
          <p:cNvSpPr/>
          <p:nvPr/>
        </p:nvSpPr>
        <p:spPr>
          <a:xfrm>
            <a:off x="910356" y="4499050"/>
            <a:ext cx="4256279" cy="874407"/>
          </a:xfrm>
          <a:prstGeom prst="rect">
            <a:avLst/>
          </a:prstGeom>
        </p:spPr>
        <p:txBody>
          <a:bodyPr wrap="square">
            <a:spAutoFit/>
          </a:bodyPr>
          <a:lstStyle/>
          <a:p>
            <a:pPr lvl="0">
              <a:lnSpc>
                <a:spcPct val="150000"/>
              </a:lnSpc>
              <a:spcAft>
                <a:spcPts val="600"/>
              </a:spcAft>
              <a:defRPr/>
            </a:pPr>
            <a:r>
              <a:rPr lang="en-US" altLang="zh-CN" dirty="0">
                <a:latin typeface="微软雅黑" panose="020B0503020204020204" charset="-122"/>
                <a:ea typeface="微软雅黑" panose="020B0503020204020204" charset="-122"/>
                <a:cs typeface="Times New Roman" panose="02020603050405020304" pitchFamily="18" charset="0"/>
              </a:rPr>
              <a:t>2023</a:t>
            </a:r>
            <a:r>
              <a:rPr lang="zh-CN" altLang="en-US" dirty="0">
                <a:latin typeface="微软雅黑" panose="020B0503020204020204" charset="-122"/>
                <a:ea typeface="微软雅黑" panose="020B0503020204020204" charset="-122"/>
                <a:cs typeface="Times New Roman" panose="02020603050405020304" pitchFamily="18" charset="0"/>
              </a:rPr>
              <a:t>年暑课同学参观香港故宫文化博物馆</a:t>
            </a:r>
            <a:endParaRPr lang="en-US" altLang="zh-CN" dirty="0">
              <a:latin typeface="微软雅黑" panose="020B0503020204020204" charset="-122"/>
              <a:ea typeface="微软雅黑" panose="020B0503020204020204" charset="-122"/>
              <a:cs typeface="Times New Roman" panose="02020603050405020304" pitchFamily="18" charset="0"/>
            </a:endParaRPr>
          </a:p>
        </p:txBody>
      </p:sp>
      <p:pic>
        <p:nvPicPr>
          <p:cNvPr id="1028" name="Picture 4" descr="https://ar.uic.edu.cn/__local/9/FF/B7/A9BD67035CEDD1A3342E2CD3FCD_4EA25498_14D66E.jpg"/>
          <p:cNvPicPr>
            <a:picLocks noChangeAspect="1" noChangeArrowheads="1"/>
          </p:cNvPicPr>
          <p:nvPr/>
        </p:nvPicPr>
        <p:blipFill rotWithShape="1">
          <a:blip r:embed="rId7">
            <a:extLst>
              <a:ext uri="{28A0092B-C50C-407E-A947-70E740481C1C}">
                <a14:useLocalDpi xmlns:a14="http://schemas.microsoft.com/office/drawing/2010/main" val="0"/>
              </a:ext>
            </a:extLst>
          </a:blip>
          <a:srcRect t="18085" b="14339"/>
          <a:stretch>
            <a:fillRect/>
          </a:stretch>
        </p:blipFill>
        <p:spPr bwMode="auto">
          <a:xfrm>
            <a:off x="5433626" y="2618744"/>
            <a:ext cx="6648804" cy="336973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0" name="Rectangle 19"/>
          <p:cNvSpPr/>
          <p:nvPr/>
        </p:nvSpPr>
        <p:spPr>
          <a:xfrm>
            <a:off x="6223488" y="6051408"/>
            <a:ext cx="5291675" cy="951351"/>
          </a:xfrm>
          <a:prstGeom prst="rect">
            <a:avLst/>
          </a:prstGeom>
        </p:spPr>
        <p:txBody>
          <a:bodyPr wrap="square">
            <a:spAutoFit/>
          </a:bodyPr>
          <a:lstStyle/>
          <a:p>
            <a:pPr lvl="0">
              <a:lnSpc>
                <a:spcPct val="150000"/>
              </a:lnSpc>
              <a:spcAft>
                <a:spcPts val="600"/>
              </a:spcAft>
              <a:defRPr/>
            </a:pPr>
            <a:r>
              <a:rPr lang="en-US" altLang="zh-CN" dirty="0">
                <a:latin typeface="微软雅黑" panose="020B0503020204020204" charset="-122"/>
                <a:ea typeface="微软雅黑" panose="020B0503020204020204" charset="-122"/>
                <a:cs typeface="Times New Roman" panose="02020603050405020304" pitchFamily="18" charset="0"/>
              </a:rPr>
              <a:t>2023</a:t>
            </a:r>
            <a:r>
              <a:rPr lang="zh-CN" altLang="en-US" dirty="0">
                <a:latin typeface="微软雅黑" panose="020B0503020204020204" charset="-122"/>
                <a:ea typeface="微软雅黑" panose="020B0503020204020204" charset="-122"/>
                <a:cs typeface="Times New Roman" panose="02020603050405020304" pitchFamily="18" charset="0"/>
              </a:rPr>
              <a:t>年暑课同学参观香港大馆（前中区警署建筑群）</a:t>
            </a:r>
          </a:p>
          <a:p>
            <a:pPr lvl="0">
              <a:lnSpc>
                <a:spcPct val="150000"/>
              </a:lnSpc>
              <a:spcAft>
                <a:spcPts val="600"/>
              </a:spcAft>
              <a:defRPr/>
            </a:pPr>
            <a:endParaRPr lang="en-US" altLang="zh-CN" dirty="0">
              <a:latin typeface="微软雅黑" panose="020B0503020204020204" charset="-122"/>
              <a:ea typeface="微软雅黑" panose="020B0503020204020204" charset="-122"/>
              <a:cs typeface="Times New Roman" panose="02020603050405020304" pitchFamily="18" charset="0"/>
            </a:endParaRPr>
          </a:p>
        </p:txBody>
      </p:sp>
      <p:pic>
        <p:nvPicPr>
          <p:cNvPr id="1030" name="Picture 6" descr="https://bkimg.cdn.bcebos.com/pic/024f78f0f736afc30c607fccbd19ebc4b745122e"/>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551333" y="1261034"/>
            <a:ext cx="3048497" cy="1096611"/>
          </a:xfrm>
          <a:prstGeom prst="rect">
            <a:avLst/>
          </a:prstGeom>
          <a:noFill/>
          <a:extLst>
            <a:ext uri="{909E8E84-426E-40DD-AFC4-6F175D3DCCD1}">
              <a14:hiddenFill xmlns:a14="http://schemas.microsoft.com/office/drawing/2010/main">
                <a:solidFill>
                  <a:srgbClr val="FFFFFF"/>
                </a:solidFill>
              </a14:hiddenFill>
            </a:ext>
          </a:extLst>
        </p:spPr>
      </p:pic>
      <p:sp>
        <p:nvSpPr>
          <p:cNvPr id="8" name="AutoShape 8" descr="Brand Hong Kong 香港品牌"/>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pic>
        <p:nvPicPr>
          <p:cNvPr id="12" name="Picture 11"/>
          <p:cNvPicPr>
            <a:picLocks noChangeAspect="1"/>
          </p:cNvPicPr>
          <p:nvPr/>
        </p:nvPicPr>
        <p:blipFill>
          <a:blip r:embed="rId9"/>
          <a:stretch>
            <a:fillRect/>
          </a:stretch>
        </p:blipFill>
        <p:spPr>
          <a:xfrm>
            <a:off x="3330823" y="5475847"/>
            <a:ext cx="1604945" cy="1152268"/>
          </a:xfrm>
          <a:prstGeom prst="rect">
            <a:avLst/>
          </a:prstGeom>
        </p:spPr>
      </p:pic>
      <p:pic>
        <p:nvPicPr>
          <p:cNvPr id="13" name="Picture 12"/>
          <p:cNvPicPr>
            <a:picLocks noChangeAspect="1"/>
          </p:cNvPicPr>
          <p:nvPr/>
        </p:nvPicPr>
        <p:blipFill>
          <a:blip r:embed="rId10"/>
          <a:stretch>
            <a:fillRect/>
          </a:stretch>
        </p:blipFill>
        <p:spPr>
          <a:xfrm>
            <a:off x="1156555" y="5682251"/>
            <a:ext cx="1940773" cy="945864"/>
          </a:xfrm>
          <a:prstGeom prst="rect">
            <a:avLst/>
          </a:prstGeom>
        </p:spPr>
      </p:pic>
      <p:pic>
        <p:nvPicPr>
          <p:cNvPr id="14" name="Picture 13"/>
          <p:cNvPicPr>
            <a:picLocks noChangeAspect="1"/>
          </p:cNvPicPr>
          <p:nvPr/>
        </p:nvPicPr>
        <p:blipFill rotWithShape="1">
          <a:blip r:embed="rId11"/>
          <a:srcRect t="3960"/>
          <a:stretch>
            <a:fillRect/>
          </a:stretch>
        </p:blipFill>
        <p:spPr>
          <a:xfrm>
            <a:off x="224116" y="4667950"/>
            <a:ext cx="597340" cy="2180009"/>
          </a:xfrm>
          <a:prstGeom prst="rect">
            <a:avLst/>
          </a:prstGeom>
          <a:ln>
            <a:noFill/>
          </a:ln>
          <a:effectLst>
            <a:softEdge rad="112500"/>
          </a:effectLst>
        </p:spPr>
      </p:pic>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p:cNvSpPr/>
          <p:nvPr/>
        </p:nvSpPr>
        <p:spPr>
          <a:xfrm>
            <a:off x="-9378" y="0"/>
            <a:ext cx="12201034" cy="1096611"/>
          </a:xfrm>
          <a:prstGeom prst="rect">
            <a:avLst/>
          </a:prstGeom>
          <a:gradFill flip="none" rotWithShape="1">
            <a:gsLst>
              <a:gs pos="0">
                <a:srgbClr val="11598B"/>
              </a:gs>
              <a:gs pos="100000">
                <a:srgbClr val="0BB6AD">
                  <a:alpha val="7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矩形 17"/>
          <p:cNvSpPr/>
          <p:nvPr/>
        </p:nvSpPr>
        <p:spPr>
          <a:xfrm>
            <a:off x="1231116" y="254171"/>
            <a:ext cx="8821628" cy="584775"/>
          </a:xfrm>
          <a:prstGeom prst="rect">
            <a:avLst/>
          </a:prstGeom>
        </p:spPr>
        <p:txBody>
          <a:bodyPr wrap="square">
            <a:spAutoFit/>
          </a:bodyPr>
          <a:lstStyle/>
          <a:p>
            <a:r>
              <a:rPr lang="zh-CN" altLang="en-US" sz="3200" b="1" dirty="0">
                <a:solidFill>
                  <a:schemeClr val="bg1"/>
                </a:solidFill>
                <a:latin typeface="微软雅黑" panose="020B0503020204020204" charset="-122"/>
                <a:ea typeface="微软雅黑" panose="020B0503020204020204" charset="-122"/>
              </a:rPr>
              <a:t>丰富多彩的课外活动</a:t>
            </a:r>
          </a:p>
        </p:txBody>
      </p:sp>
      <p:pic>
        <p:nvPicPr>
          <p:cNvPr id="27" name="Picture 3"/>
          <p:cNvPicPr>
            <a:picLocks noChangeAspect="1"/>
          </p:cNvPicPr>
          <p:nvPr/>
        </p:nvPicPr>
        <p:blipFill rotWithShape="1">
          <a:blip r:embed="rId3" cstate="screen"/>
          <a:srcRect/>
          <a:stretch>
            <a:fillRect/>
          </a:stretch>
        </p:blipFill>
        <p:spPr>
          <a:xfrm>
            <a:off x="380280" y="191452"/>
            <a:ext cx="725473" cy="688648"/>
          </a:xfrm>
          <a:prstGeom prst="rect">
            <a:avLst/>
          </a:prstGeom>
        </p:spPr>
      </p:pic>
      <p:pic>
        <p:nvPicPr>
          <p:cNvPr id="7" name="圖形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209324" y="210974"/>
            <a:ext cx="3686839" cy="677175"/>
          </a:xfrm>
          <a:prstGeom prst="rect">
            <a:avLst/>
          </a:prstGeom>
        </p:spPr>
      </p:pic>
      <p:sp>
        <p:nvSpPr>
          <p:cNvPr id="2" name="Rectangle 1"/>
          <p:cNvSpPr/>
          <p:nvPr/>
        </p:nvSpPr>
        <p:spPr>
          <a:xfrm>
            <a:off x="743016" y="5106037"/>
            <a:ext cx="5672928" cy="458908"/>
          </a:xfrm>
          <a:prstGeom prst="rect">
            <a:avLst/>
          </a:prstGeom>
        </p:spPr>
        <p:txBody>
          <a:bodyPr wrap="square">
            <a:spAutoFit/>
          </a:bodyPr>
          <a:lstStyle/>
          <a:p>
            <a:pPr lvl="0">
              <a:lnSpc>
                <a:spcPct val="150000"/>
              </a:lnSpc>
              <a:spcAft>
                <a:spcPts val="600"/>
              </a:spcAft>
              <a:defRPr/>
            </a:pPr>
            <a:r>
              <a:rPr lang="en-US" altLang="zh-CN" dirty="0">
                <a:latin typeface="微软雅黑" panose="020B0503020204020204" charset="-122"/>
                <a:ea typeface="微软雅黑" panose="020B0503020204020204" charset="-122"/>
                <a:cs typeface="Times New Roman" panose="02020603050405020304" pitchFamily="18" charset="0"/>
              </a:rPr>
              <a:t>2024</a:t>
            </a:r>
            <a:r>
              <a:rPr lang="zh-CN" altLang="en-US" dirty="0">
                <a:latin typeface="微软雅黑" panose="020B0503020204020204" charset="-122"/>
                <a:ea typeface="微软雅黑" panose="020B0503020204020204" charset="-122"/>
                <a:cs typeface="Times New Roman" panose="02020603050405020304" pitchFamily="18" charset="0"/>
              </a:rPr>
              <a:t>年暑课同学和浸会大学国际生游览香港地质公园</a:t>
            </a:r>
            <a:endParaRPr lang="en-US" altLang="zh-CN" dirty="0">
              <a:latin typeface="微软雅黑" panose="020B0503020204020204" charset="-122"/>
              <a:ea typeface="微软雅黑" panose="020B0503020204020204" charset="-122"/>
              <a:cs typeface="Times New Roman" panose="02020603050405020304" pitchFamily="18" charset="0"/>
            </a:endParaRPr>
          </a:p>
        </p:txBody>
      </p:sp>
      <p:sp>
        <p:nvSpPr>
          <p:cNvPr id="20" name="Rectangle 19"/>
          <p:cNvSpPr/>
          <p:nvPr/>
        </p:nvSpPr>
        <p:spPr>
          <a:xfrm>
            <a:off x="6779397" y="5488738"/>
            <a:ext cx="5412603" cy="458908"/>
          </a:xfrm>
          <a:prstGeom prst="rect">
            <a:avLst/>
          </a:prstGeom>
        </p:spPr>
        <p:txBody>
          <a:bodyPr wrap="square">
            <a:spAutoFit/>
          </a:bodyPr>
          <a:lstStyle/>
          <a:p>
            <a:pPr lvl="0">
              <a:lnSpc>
                <a:spcPct val="150000"/>
              </a:lnSpc>
              <a:spcAft>
                <a:spcPts val="600"/>
              </a:spcAft>
              <a:defRPr/>
            </a:pPr>
            <a:r>
              <a:rPr lang="en-US" altLang="zh-CN" dirty="0">
                <a:latin typeface="微软雅黑" panose="020B0503020204020204" charset="-122"/>
                <a:ea typeface="微软雅黑" panose="020B0503020204020204" charset="-122"/>
                <a:cs typeface="Times New Roman" panose="02020603050405020304" pitchFamily="18" charset="0"/>
              </a:rPr>
              <a:t>2024</a:t>
            </a:r>
            <a:r>
              <a:rPr lang="zh-CN" altLang="en-US" dirty="0">
                <a:latin typeface="微软雅黑" panose="020B0503020204020204" charset="-122"/>
                <a:ea typeface="微软雅黑" panose="020B0503020204020204" charset="-122"/>
                <a:cs typeface="Times New Roman" panose="02020603050405020304" pitchFamily="18" charset="0"/>
              </a:rPr>
              <a:t>年暑课同学在香港迪士尼乐园酒店参加工作坊</a:t>
            </a:r>
            <a:endParaRPr lang="en-US" altLang="zh-CN" dirty="0">
              <a:latin typeface="微软雅黑" panose="020B0503020204020204" charset="-122"/>
              <a:ea typeface="微软雅黑" panose="020B0503020204020204" charset="-122"/>
              <a:cs typeface="Times New Roman" panose="02020603050405020304" pitchFamily="18" charset="0"/>
            </a:endParaRPr>
          </a:p>
        </p:txBody>
      </p:sp>
      <p:sp>
        <p:nvSpPr>
          <p:cNvPr id="8" name="AutoShape 8" descr="Brand Hong Kong 香港品牌"/>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pic>
        <p:nvPicPr>
          <p:cNvPr id="2050" name="Picture 2" descr="https://nimg.ws.126.net/?url=http%3A%2F%2Fcrawl.ws.126.net%2Fb6cd6e036a82737fb00ec529718e712a.jpeg&amp;thumbnail=660x2147483647&amp;quality=80&amp;type=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949270" y="1139808"/>
            <a:ext cx="2941783" cy="121682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7"/>
          <a:stretch>
            <a:fillRect/>
          </a:stretch>
        </p:blipFill>
        <p:spPr>
          <a:xfrm>
            <a:off x="3104349" y="5723475"/>
            <a:ext cx="2353416" cy="629093"/>
          </a:xfrm>
          <a:prstGeom prst="rect">
            <a:avLst/>
          </a:prstGeom>
        </p:spPr>
      </p:pic>
      <p:pic>
        <p:nvPicPr>
          <p:cNvPr id="5" name="Picture 4"/>
          <p:cNvPicPr>
            <a:picLocks noChangeAspect="1"/>
          </p:cNvPicPr>
          <p:nvPr/>
        </p:nvPicPr>
        <p:blipFill>
          <a:blip r:embed="rId8"/>
          <a:stretch>
            <a:fillRect/>
          </a:stretch>
        </p:blipFill>
        <p:spPr>
          <a:xfrm>
            <a:off x="75638" y="5564945"/>
            <a:ext cx="2966776" cy="912284"/>
          </a:xfrm>
          <a:prstGeom prst="rect">
            <a:avLst/>
          </a:prstGeom>
        </p:spPr>
      </p:pic>
      <p:pic>
        <p:nvPicPr>
          <p:cNvPr id="6" name="Picture 5"/>
          <p:cNvPicPr>
            <a:picLocks noChangeAspect="1"/>
          </p:cNvPicPr>
          <p:nvPr/>
        </p:nvPicPr>
        <p:blipFill rotWithShape="1">
          <a:blip r:embed="rId9"/>
          <a:srcRect b="11596"/>
          <a:stretch>
            <a:fillRect/>
          </a:stretch>
        </p:blipFill>
        <p:spPr>
          <a:xfrm>
            <a:off x="6703759" y="1285518"/>
            <a:ext cx="2335460" cy="1035345"/>
          </a:xfrm>
          <a:prstGeom prst="rect">
            <a:avLst/>
          </a:prstGeom>
        </p:spPr>
      </p:pic>
      <p:pic>
        <p:nvPicPr>
          <p:cNvPr id="11" name="Picture 1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643209" y="2538787"/>
            <a:ext cx="5453547" cy="2844671"/>
          </a:xfrm>
          <a:prstGeom prst="rect">
            <a:avLst/>
          </a:prstGeom>
        </p:spPr>
      </p:pic>
      <p:pic>
        <p:nvPicPr>
          <p:cNvPr id="9" name="Picture 8"/>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2335" y="1169888"/>
            <a:ext cx="6712513" cy="377578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p:cNvSpPr/>
          <p:nvPr/>
        </p:nvSpPr>
        <p:spPr>
          <a:xfrm>
            <a:off x="-9378" y="0"/>
            <a:ext cx="12201034" cy="1096611"/>
          </a:xfrm>
          <a:prstGeom prst="rect">
            <a:avLst/>
          </a:prstGeom>
          <a:gradFill flip="none" rotWithShape="1">
            <a:gsLst>
              <a:gs pos="0">
                <a:srgbClr val="11598B"/>
              </a:gs>
              <a:gs pos="100000">
                <a:srgbClr val="0BB6AD">
                  <a:alpha val="7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矩形 17"/>
          <p:cNvSpPr/>
          <p:nvPr/>
        </p:nvSpPr>
        <p:spPr>
          <a:xfrm>
            <a:off x="1231116" y="254171"/>
            <a:ext cx="8821628" cy="584775"/>
          </a:xfrm>
          <a:prstGeom prst="rect">
            <a:avLst/>
          </a:prstGeom>
        </p:spPr>
        <p:txBody>
          <a:bodyPr wrap="square">
            <a:spAutoFit/>
          </a:bodyPr>
          <a:lstStyle/>
          <a:p>
            <a:r>
              <a:rPr lang="zh-CN" altLang="en-US" sz="3200" b="1" dirty="0">
                <a:solidFill>
                  <a:schemeClr val="bg1"/>
                </a:solidFill>
                <a:latin typeface="微软雅黑" panose="020B0503020204020204" charset="-122"/>
                <a:ea typeface="微软雅黑" panose="020B0503020204020204" charset="-122"/>
              </a:rPr>
              <a:t>丰富多彩的课外活动</a:t>
            </a:r>
          </a:p>
        </p:txBody>
      </p:sp>
      <p:pic>
        <p:nvPicPr>
          <p:cNvPr id="27" name="Picture 3"/>
          <p:cNvPicPr>
            <a:picLocks noChangeAspect="1"/>
          </p:cNvPicPr>
          <p:nvPr/>
        </p:nvPicPr>
        <p:blipFill rotWithShape="1">
          <a:blip r:embed="rId3" cstate="screen"/>
          <a:srcRect/>
          <a:stretch>
            <a:fillRect/>
          </a:stretch>
        </p:blipFill>
        <p:spPr>
          <a:xfrm>
            <a:off x="380280" y="191452"/>
            <a:ext cx="725473" cy="688648"/>
          </a:xfrm>
          <a:prstGeom prst="rect">
            <a:avLst/>
          </a:prstGeom>
        </p:spPr>
      </p:pic>
      <p:pic>
        <p:nvPicPr>
          <p:cNvPr id="7" name="圖形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209324" y="210974"/>
            <a:ext cx="3686839" cy="677175"/>
          </a:xfrm>
          <a:prstGeom prst="rect">
            <a:avLst/>
          </a:prstGeom>
        </p:spPr>
      </p:pic>
      <p:sp>
        <p:nvSpPr>
          <p:cNvPr id="2" name="Rectangle 1"/>
          <p:cNvSpPr/>
          <p:nvPr/>
        </p:nvSpPr>
        <p:spPr>
          <a:xfrm>
            <a:off x="431274" y="4992452"/>
            <a:ext cx="5346149" cy="458908"/>
          </a:xfrm>
          <a:prstGeom prst="rect">
            <a:avLst/>
          </a:prstGeom>
        </p:spPr>
        <p:txBody>
          <a:bodyPr wrap="square">
            <a:spAutoFit/>
          </a:bodyPr>
          <a:lstStyle/>
          <a:p>
            <a:pPr lvl="0">
              <a:lnSpc>
                <a:spcPct val="150000"/>
              </a:lnSpc>
              <a:spcAft>
                <a:spcPts val="600"/>
              </a:spcAft>
              <a:defRPr/>
            </a:pPr>
            <a:r>
              <a:rPr lang="en-US" altLang="zh-CN" dirty="0">
                <a:latin typeface="微软雅黑" panose="020B0503020204020204" charset="-122"/>
                <a:ea typeface="微软雅黑" panose="020B0503020204020204" charset="-122"/>
                <a:cs typeface="Times New Roman" panose="02020603050405020304" pitchFamily="18" charset="0"/>
              </a:rPr>
              <a:t>2024</a:t>
            </a:r>
            <a:r>
              <a:rPr lang="zh-CN" altLang="en-US" dirty="0">
                <a:latin typeface="微软雅黑" panose="020B0503020204020204" charset="-122"/>
                <a:ea typeface="微软雅黑" panose="020B0503020204020204" charset="-122"/>
                <a:cs typeface="Times New Roman" panose="02020603050405020304" pitchFamily="18" charset="0"/>
              </a:rPr>
              <a:t>年暑课同学在宿舍公共空间参加水果派对</a:t>
            </a:r>
            <a:endParaRPr lang="en-US" altLang="zh-CN" dirty="0">
              <a:latin typeface="微软雅黑" panose="020B0503020204020204" charset="-122"/>
              <a:ea typeface="微软雅黑" panose="020B0503020204020204" charset="-122"/>
              <a:cs typeface="Times New Roman" panose="02020603050405020304" pitchFamily="18" charset="0"/>
            </a:endParaRPr>
          </a:p>
        </p:txBody>
      </p:sp>
      <p:sp>
        <p:nvSpPr>
          <p:cNvPr id="20" name="Rectangle 19"/>
          <p:cNvSpPr/>
          <p:nvPr/>
        </p:nvSpPr>
        <p:spPr>
          <a:xfrm>
            <a:off x="6383589" y="5903810"/>
            <a:ext cx="5106846" cy="458908"/>
          </a:xfrm>
          <a:prstGeom prst="rect">
            <a:avLst/>
          </a:prstGeom>
        </p:spPr>
        <p:txBody>
          <a:bodyPr wrap="square">
            <a:spAutoFit/>
          </a:bodyPr>
          <a:lstStyle/>
          <a:p>
            <a:pPr lvl="0">
              <a:lnSpc>
                <a:spcPct val="150000"/>
              </a:lnSpc>
              <a:spcAft>
                <a:spcPts val="600"/>
              </a:spcAft>
              <a:defRPr/>
            </a:pPr>
            <a:r>
              <a:rPr lang="en-US" altLang="zh-CN" dirty="0">
                <a:latin typeface="微软雅黑" panose="020B0503020204020204" charset="-122"/>
                <a:ea typeface="微软雅黑" panose="020B0503020204020204" charset="-122"/>
                <a:cs typeface="Times New Roman" panose="02020603050405020304" pitchFamily="18" charset="0"/>
              </a:rPr>
              <a:t>2023</a:t>
            </a:r>
            <a:r>
              <a:rPr lang="zh-CN" altLang="en-US" dirty="0">
                <a:latin typeface="微软雅黑" panose="020B0503020204020204" charset="-122"/>
                <a:ea typeface="微软雅黑" panose="020B0503020204020204" charset="-122"/>
                <a:cs typeface="Times New Roman" panose="02020603050405020304" pitchFamily="18" charset="0"/>
              </a:rPr>
              <a:t>年暑课同学和浸会大学国际生参加滑轮派对</a:t>
            </a:r>
            <a:endParaRPr lang="en-US" altLang="zh-CN" dirty="0">
              <a:latin typeface="微软雅黑" panose="020B0503020204020204" charset="-122"/>
              <a:ea typeface="微软雅黑" panose="020B0503020204020204" charset="-122"/>
              <a:cs typeface="Times New Roman" panose="02020603050405020304" pitchFamily="18" charset="0"/>
            </a:endParaRPr>
          </a:p>
        </p:txBody>
      </p:sp>
      <p:sp>
        <p:nvSpPr>
          <p:cNvPr id="8" name="AutoShape 8" descr="Brand Hong Kong 香港品牌"/>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pic>
        <p:nvPicPr>
          <p:cNvPr id="2050" name="Picture 2" descr="https://nimg.ws.126.net/?url=http%3A%2F%2Fcrawl.ws.126.net%2Fb6cd6e036a82737fb00ec529718e712a.jpeg&amp;thumbnail=660x2147483647&amp;quality=80&amp;type=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949270" y="1139808"/>
            <a:ext cx="2941783" cy="1216829"/>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ttps://ar.uic.edu.cn/__local/D/62/85/B5C3C84E001CBAC981FF16E8AB7_4EE30467_863CC.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3519" t="16657" r="3981" b="16539"/>
          <a:stretch>
            <a:fillRect/>
          </a:stretch>
        </p:blipFill>
        <p:spPr bwMode="auto">
          <a:xfrm>
            <a:off x="5765800" y="2344622"/>
            <a:ext cx="6342424" cy="343539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8"/>
          <a:stretch>
            <a:fillRect/>
          </a:stretch>
        </p:blipFill>
        <p:spPr>
          <a:xfrm>
            <a:off x="3104349" y="5723475"/>
            <a:ext cx="2353416" cy="629093"/>
          </a:xfrm>
          <a:prstGeom prst="rect">
            <a:avLst/>
          </a:prstGeom>
        </p:spPr>
      </p:pic>
      <p:pic>
        <p:nvPicPr>
          <p:cNvPr id="5" name="Picture 4"/>
          <p:cNvPicPr>
            <a:picLocks noChangeAspect="1"/>
          </p:cNvPicPr>
          <p:nvPr/>
        </p:nvPicPr>
        <p:blipFill>
          <a:blip r:embed="rId9"/>
          <a:stretch>
            <a:fillRect/>
          </a:stretch>
        </p:blipFill>
        <p:spPr>
          <a:xfrm>
            <a:off x="75638" y="5564945"/>
            <a:ext cx="2966776" cy="912284"/>
          </a:xfrm>
          <a:prstGeom prst="rect">
            <a:avLst/>
          </a:prstGeom>
        </p:spPr>
      </p:pic>
      <p:pic>
        <p:nvPicPr>
          <p:cNvPr id="6" name="Picture 5"/>
          <p:cNvPicPr>
            <a:picLocks noChangeAspect="1"/>
          </p:cNvPicPr>
          <p:nvPr/>
        </p:nvPicPr>
        <p:blipFill rotWithShape="1">
          <a:blip r:embed="rId10"/>
          <a:srcRect b="11596"/>
          <a:stretch>
            <a:fillRect/>
          </a:stretch>
        </p:blipFill>
        <p:spPr>
          <a:xfrm>
            <a:off x="6414393" y="1266080"/>
            <a:ext cx="2335460" cy="1035345"/>
          </a:xfrm>
          <a:prstGeom prst="rect">
            <a:avLst/>
          </a:prstGeom>
        </p:spPr>
      </p:pic>
      <p:pic>
        <p:nvPicPr>
          <p:cNvPr id="9" name="Picture 8"/>
          <p:cNvPicPr>
            <a:picLocks noChangeAspect="1"/>
          </p:cNvPicPr>
          <p:nvPr/>
        </p:nvPicPr>
        <p:blipFill rotWithShape="1">
          <a:blip r:embed="rId11" cstate="print">
            <a:extLst>
              <a:ext uri="{28A0092B-C50C-407E-A947-70E740481C1C}">
                <a14:useLocalDpi xmlns:a14="http://schemas.microsoft.com/office/drawing/2010/main" val="0"/>
              </a:ext>
            </a:extLst>
          </a:blip>
          <a:srcRect t="13580"/>
          <a:stretch>
            <a:fillRect/>
          </a:stretch>
        </p:blipFill>
        <p:spPr>
          <a:xfrm>
            <a:off x="152400" y="1266080"/>
            <a:ext cx="5574029" cy="361278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p:cNvSpPr/>
          <p:nvPr/>
        </p:nvSpPr>
        <p:spPr>
          <a:xfrm>
            <a:off x="-9378" y="0"/>
            <a:ext cx="12201034" cy="1096611"/>
          </a:xfrm>
          <a:prstGeom prst="rect">
            <a:avLst/>
          </a:prstGeom>
          <a:gradFill flip="none" rotWithShape="1">
            <a:gsLst>
              <a:gs pos="0">
                <a:srgbClr val="11598B"/>
              </a:gs>
              <a:gs pos="100000">
                <a:srgbClr val="0BB6AD">
                  <a:alpha val="7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矩形 17"/>
          <p:cNvSpPr/>
          <p:nvPr/>
        </p:nvSpPr>
        <p:spPr>
          <a:xfrm>
            <a:off x="1231116" y="254171"/>
            <a:ext cx="8821628" cy="584775"/>
          </a:xfrm>
          <a:prstGeom prst="rect">
            <a:avLst/>
          </a:prstGeom>
        </p:spPr>
        <p:txBody>
          <a:bodyPr wrap="square">
            <a:spAutoFit/>
          </a:bodyPr>
          <a:lstStyle/>
          <a:p>
            <a:r>
              <a:rPr lang="zh-CN" altLang="en-US" sz="3200" b="1" dirty="0">
                <a:solidFill>
                  <a:schemeClr val="bg1"/>
                </a:solidFill>
                <a:latin typeface="微软雅黑" panose="020B0503020204020204" charset="-122"/>
                <a:ea typeface="微软雅黑" panose="020B0503020204020204" charset="-122"/>
              </a:rPr>
              <a:t>丰富多彩的课外活动</a:t>
            </a:r>
          </a:p>
        </p:txBody>
      </p:sp>
      <p:pic>
        <p:nvPicPr>
          <p:cNvPr id="27" name="Picture 3"/>
          <p:cNvPicPr>
            <a:picLocks noChangeAspect="1"/>
          </p:cNvPicPr>
          <p:nvPr/>
        </p:nvPicPr>
        <p:blipFill rotWithShape="1">
          <a:blip r:embed="rId3" cstate="screen"/>
          <a:srcRect/>
          <a:stretch>
            <a:fillRect/>
          </a:stretch>
        </p:blipFill>
        <p:spPr>
          <a:xfrm>
            <a:off x="380280" y="191452"/>
            <a:ext cx="725473" cy="688648"/>
          </a:xfrm>
          <a:prstGeom prst="rect">
            <a:avLst/>
          </a:prstGeom>
        </p:spPr>
      </p:pic>
      <p:pic>
        <p:nvPicPr>
          <p:cNvPr id="7" name="圖形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209324" y="210974"/>
            <a:ext cx="3686839" cy="677175"/>
          </a:xfrm>
          <a:prstGeom prst="rect">
            <a:avLst/>
          </a:prstGeom>
        </p:spPr>
      </p:pic>
      <p:sp>
        <p:nvSpPr>
          <p:cNvPr id="2" name="Rectangle 1"/>
          <p:cNvSpPr/>
          <p:nvPr/>
        </p:nvSpPr>
        <p:spPr>
          <a:xfrm>
            <a:off x="1626238" y="4662149"/>
            <a:ext cx="4790232" cy="458908"/>
          </a:xfrm>
          <a:prstGeom prst="rect">
            <a:avLst/>
          </a:prstGeom>
        </p:spPr>
        <p:txBody>
          <a:bodyPr wrap="square">
            <a:spAutoFit/>
          </a:bodyPr>
          <a:lstStyle/>
          <a:p>
            <a:pPr lvl="0">
              <a:lnSpc>
                <a:spcPct val="150000"/>
              </a:lnSpc>
              <a:spcAft>
                <a:spcPts val="600"/>
              </a:spcAft>
              <a:defRPr/>
            </a:pPr>
            <a:r>
              <a:rPr lang="en-US" altLang="zh-CN" dirty="0">
                <a:latin typeface="微软雅黑" panose="020B0503020204020204" charset="-122"/>
                <a:ea typeface="微软雅黑" panose="020B0503020204020204" charset="-122"/>
                <a:cs typeface="Times New Roman" panose="02020603050405020304" pitchFamily="18" charset="0"/>
              </a:rPr>
              <a:t>2023</a:t>
            </a:r>
            <a:r>
              <a:rPr lang="zh-CN" altLang="en-US" dirty="0">
                <a:latin typeface="微软雅黑" panose="020B0503020204020204" charset="-122"/>
                <a:ea typeface="微软雅黑" panose="020B0503020204020204" charset="-122"/>
                <a:cs typeface="Times New Roman" panose="02020603050405020304" pitchFamily="18" charset="0"/>
              </a:rPr>
              <a:t>年暑课同学在南丫岛</a:t>
            </a:r>
            <a:endParaRPr lang="en-US" altLang="zh-CN" dirty="0">
              <a:latin typeface="微软雅黑" panose="020B0503020204020204" charset="-122"/>
              <a:ea typeface="微软雅黑" panose="020B0503020204020204" charset="-122"/>
              <a:cs typeface="Times New Roman" panose="02020603050405020304" pitchFamily="18" charset="0"/>
            </a:endParaRPr>
          </a:p>
        </p:txBody>
      </p:sp>
      <p:sp>
        <p:nvSpPr>
          <p:cNvPr id="20" name="Rectangle 19"/>
          <p:cNvSpPr/>
          <p:nvPr/>
        </p:nvSpPr>
        <p:spPr>
          <a:xfrm>
            <a:off x="6971405" y="5904513"/>
            <a:ext cx="4089933" cy="458908"/>
          </a:xfrm>
          <a:prstGeom prst="rect">
            <a:avLst/>
          </a:prstGeom>
        </p:spPr>
        <p:txBody>
          <a:bodyPr wrap="square">
            <a:spAutoFit/>
          </a:bodyPr>
          <a:lstStyle/>
          <a:p>
            <a:pPr lvl="0">
              <a:lnSpc>
                <a:spcPct val="150000"/>
              </a:lnSpc>
              <a:spcAft>
                <a:spcPts val="600"/>
              </a:spcAft>
              <a:defRPr/>
            </a:pPr>
            <a:r>
              <a:rPr lang="en-US" altLang="zh-CN" dirty="0">
                <a:latin typeface="微软雅黑" panose="020B0503020204020204" charset="-122"/>
                <a:ea typeface="微软雅黑" panose="020B0503020204020204" charset="-122"/>
                <a:cs typeface="Times New Roman" panose="02020603050405020304" pitchFamily="18" charset="0"/>
              </a:rPr>
              <a:t>2023</a:t>
            </a:r>
            <a:r>
              <a:rPr lang="zh-CN" altLang="en-US" dirty="0">
                <a:latin typeface="微软雅黑" panose="020B0503020204020204" charset="-122"/>
                <a:ea typeface="微软雅黑" panose="020B0503020204020204" charset="-122"/>
                <a:cs typeface="Times New Roman" panose="02020603050405020304" pitchFamily="18" charset="0"/>
              </a:rPr>
              <a:t>年暑课同学参观香港金融管理局</a:t>
            </a:r>
            <a:endParaRPr lang="en-US" altLang="zh-CN" dirty="0">
              <a:latin typeface="微软雅黑" panose="020B0503020204020204" charset="-122"/>
              <a:ea typeface="微软雅黑" panose="020B0503020204020204" charset="-122"/>
              <a:cs typeface="Times New Roman" panose="02020603050405020304" pitchFamily="18" charset="0"/>
            </a:endParaRPr>
          </a:p>
        </p:txBody>
      </p:sp>
      <p:sp>
        <p:nvSpPr>
          <p:cNvPr id="8" name="AutoShape 8" descr="Brand Hong Kong 香港品牌"/>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pic>
        <p:nvPicPr>
          <p:cNvPr id="3" name="Picture 2"/>
          <p:cNvPicPr>
            <a:picLocks noChangeAspect="1"/>
          </p:cNvPicPr>
          <p:nvPr/>
        </p:nvPicPr>
        <p:blipFill rotWithShape="1">
          <a:blip r:embed="rId6"/>
          <a:srcRect l="4166" t="13151" r="2037" b="12679"/>
          <a:stretch>
            <a:fillRect/>
          </a:stretch>
        </p:blipFill>
        <p:spPr>
          <a:xfrm>
            <a:off x="32610" y="1142738"/>
            <a:ext cx="5724092" cy="3394785"/>
          </a:xfrm>
          <a:prstGeom prst="rect">
            <a:avLst/>
          </a:prstGeom>
          <a:ln>
            <a:noFill/>
          </a:ln>
          <a:effectLst>
            <a:outerShdw blurRad="292100" dist="139700" dir="2700000" algn="tl" rotWithShape="0">
              <a:srgbClr val="333333">
                <a:alpha val="65000"/>
              </a:srgbClr>
            </a:outerShdw>
          </a:effectLst>
        </p:spPr>
      </p:pic>
      <p:pic>
        <p:nvPicPr>
          <p:cNvPr id="2052" name="Picture 4" descr="https://ar.uic.edu.cn/__local/5/B1/55/4F151452099F29F0F2E732EB85E_53B5361C_7B220.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3232" t="37899" r="5378" b="3496"/>
          <a:stretch>
            <a:fillRect/>
          </a:stretch>
        </p:blipFill>
        <p:spPr bwMode="auto">
          <a:xfrm>
            <a:off x="5873355" y="2406814"/>
            <a:ext cx="6286035" cy="339478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8"/>
          <a:stretch>
            <a:fillRect/>
          </a:stretch>
        </p:blipFill>
        <p:spPr>
          <a:xfrm>
            <a:off x="600416" y="5489675"/>
            <a:ext cx="2785962" cy="988380"/>
          </a:xfrm>
          <a:prstGeom prst="rect">
            <a:avLst/>
          </a:prstGeom>
        </p:spPr>
      </p:pic>
      <p:pic>
        <p:nvPicPr>
          <p:cNvPr id="6" name="Picture 5"/>
          <p:cNvPicPr>
            <a:picLocks noChangeAspect="1"/>
          </p:cNvPicPr>
          <p:nvPr/>
        </p:nvPicPr>
        <p:blipFill rotWithShape="1">
          <a:blip r:embed="rId9"/>
          <a:srcRect t="2986" b="11431"/>
          <a:stretch>
            <a:fillRect/>
          </a:stretch>
        </p:blipFill>
        <p:spPr>
          <a:xfrm>
            <a:off x="7451301" y="1207289"/>
            <a:ext cx="3011534" cy="1096611"/>
          </a:xfrm>
          <a:prstGeom prst="rect">
            <a:avLst/>
          </a:prstGeom>
        </p:spPr>
      </p:pic>
      <p:pic>
        <p:nvPicPr>
          <p:cNvPr id="9" name="Picture 8"/>
          <p:cNvPicPr>
            <a:picLocks noChangeAspect="1"/>
          </p:cNvPicPr>
          <p:nvPr/>
        </p:nvPicPr>
        <p:blipFill>
          <a:blip r:embed="rId10"/>
          <a:stretch>
            <a:fillRect/>
          </a:stretch>
        </p:blipFill>
        <p:spPr>
          <a:xfrm>
            <a:off x="3773966" y="5461091"/>
            <a:ext cx="1027018" cy="114273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p:cNvSpPr/>
          <p:nvPr/>
        </p:nvSpPr>
        <p:spPr>
          <a:xfrm>
            <a:off x="-9378" y="140990"/>
            <a:ext cx="12201034" cy="6858000"/>
          </a:xfrm>
          <a:prstGeom prst="rect">
            <a:avLst/>
          </a:prstGeom>
          <a:blipFill dpi="0" rotWithShape="1">
            <a:blip r:embed="rId4" cstate="print">
              <a:alphaModFix amt="6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p:cNvSpPr/>
          <p:nvPr/>
        </p:nvSpPr>
        <p:spPr>
          <a:xfrm>
            <a:off x="-9378" y="0"/>
            <a:ext cx="12201034" cy="1096611"/>
          </a:xfrm>
          <a:prstGeom prst="rect">
            <a:avLst/>
          </a:prstGeom>
          <a:gradFill flip="none" rotWithShape="1">
            <a:gsLst>
              <a:gs pos="0">
                <a:srgbClr val="11598B"/>
              </a:gs>
              <a:gs pos="100000">
                <a:srgbClr val="0BB6AD">
                  <a:alpha val="7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矩形 17"/>
          <p:cNvSpPr/>
          <p:nvPr/>
        </p:nvSpPr>
        <p:spPr>
          <a:xfrm>
            <a:off x="1231116" y="254171"/>
            <a:ext cx="8821628" cy="584775"/>
          </a:xfrm>
          <a:prstGeom prst="rect">
            <a:avLst/>
          </a:prstGeom>
        </p:spPr>
        <p:txBody>
          <a:bodyPr wrap="square">
            <a:spAutoFit/>
          </a:bodyPr>
          <a:lstStyle/>
          <a:p>
            <a:r>
              <a:rPr lang="zh-CN" altLang="en-US" sz="3200" b="1" dirty="0">
                <a:solidFill>
                  <a:schemeClr val="bg1"/>
                </a:solidFill>
                <a:latin typeface="微软雅黑" panose="020B0503020204020204" charset="-122"/>
                <a:ea typeface="微软雅黑" panose="020B0503020204020204" charset="-122"/>
              </a:rPr>
              <a:t>报名和学费</a:t>
            </a:r>
          </a:p>
        </p:txBody>
      </p:sp>
      <p:pic>
        <p:nvPicPr>
          <p:cNvPr id="27" name="Picture 3"/>
          <p:cNvPicPr>
            <a:picLocks noChangeAspect="1"/>
          </p:cNvPicPr>
          <p:nvPr/>
        </p:nvPicPr>
        <p:blipFill rotWithShape="1">
          <a:blip r:embed="rId5" cstate="screen"/>
          <a:srcRect/>
          <a:stretch>
            <a:fillRect/>
          </a:stretch>
        </p:blipFill>
        <p:spPr>
          <a:xfrm>
            <a:off x="380280" y="191452"/>
            <a:ext cx="725473" cy="688648"/>
          </a:xfrm>
          <a:prstGeom prst="rect">
            <a:avLst/>
          </a:prstGeom>
        </p:spPr>
      </p:pic>
      <p:pic>
        <p:nvPicPr>
          <p:cNvPr id="7" name="圖形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209324" y="210974"/>
            <a:ext cx="3686839" cy="677175"/>
          </a:xfrm>
          <a:prstGeom prst="rect">
            <a:avLst/>
          </a:prstGeom>
        </p:spPr>
      </p:pic>
      <p:grpSp>
        <p:nvGrpSpPr>
          <p:cNvPr id="14" name="组合 4"/>
          <p:cNvGrpSpPr/>
          <p:nvPr/>
        </p:nvGrpSpPr>
        <p:grpSpPr>
          <a:xfrm>
            <a:off x="1444310" y="1237601"/>
            <a:ext cx="9747455" cy="5541791"/>
            <a:chOff x="946956" y="2671505"/>
            <a:chExt cx="2334986" cy="3282042"/>
          </a:xfrm>
        </p:grpSpPr>
        <p:sp>
          <p:nvSpPr>
            <p:cNvPr id="15" name="矩形 3"/>
            <p:cNvSpPr/>
            <p:nvPr/>
          </p:nvSpPr>
          <p:spPr>
            <a:xfrm>
              <a:off x="946956" y="2671505"/>
              <a:ext cx="2334986" cy="3282042"/>
            </a:xfrm>
            <a:prstGeom prst="rect">
              <a:avLst/>
            </a:prstGeom>
            <a:solidFill>
              <a:schemeClr val="bg1"/>
            </a:solidFill>
            <a:ln>
              <a:noFill/>
            </a:ln>
            <a:effectLst>
              <a:outerShdw blurRad="254000" dist="635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2400"/>
            </a:p>
          </p:txBody>
        </p:sp>
        <p:sp>
          <p:nvSpPr>
            <p:cNvPr id="19" name="TextBox 21"/>
            <p:cNvSpPr txBox="1"/>
            <p:nvPr/>
          </p:nvSpPr>
          <p:spPr>
            <a:xfrm>
              <a:off x="991219" y="3051335"/>
              <a:ext cx="2271501" cy="617536"/>
            </a:xfrm>
            <a:prstGeom prst="rect">
              <a:avLst/>
            </a:prstGeom>
            <a:noFill/>
          </p:spPr>
          <p:txBody>
            <a:bodyPr wrap="square" lIns="0" tIns="0" rIns="0" bIns="0" rtlCol="0">
              <a:spAutoFit/>
            </a:bodyPr>
            <a:lstStyle/>
            <a:p>
              <a:pPr lvl="0" indent="457200">
                <a:lnSpc>
                  <a:spcPct val="150000"/>
                </a:lnSpc>
                <a:spcAft>
                  <a:spcPts val="600"/>
                </a:spcAft>
                <a:defRPr/>
              </a:pPr>
              <a:r>
                <a:rPr lang="en-US" altLang="zh-CN" sz="2400" b="1" dirty="0">
                  <a:latin typeface="微软雅黑" panose="020B0503020204020204" charset="-122"/>
                  <a:ea typeface="微软雅黑" panose="020B0503020204020204" charset="-122"/>
                  <a:cs typeface="Times New Roman" panose="02020603050405020304" pitchFamily="18" charset="0"/>
                </a:rPr>
                <a:t>2025</a:t>
              </a:r>
              <a:r>
                <a:rPr lang="zh-CN" altLang="en-US" sz="2400" b="1" dirty="0">
                  <a:latin typeface="微软雅黑" panose="020B0503020204020204" charset="-122"/>
                  <a:ea typeface="微软雅黑" panose="020B0503020204020204" charset="-122"/>
                  <a:cs typeface="Times New Roman" panose="02020603050405020304" pitchFamily="18" charset="0"/>
                </a:rPr>
                <a:t>香港浸会大学暑期课程将在</a:t>
              </a:r>
              <a:r>
                <a:rPr lang="en-US" altLang="zh-CN" sz="2400" b="1" dirty="0">
                  <a:solidFill>
                    <a:srgbClr val="FF0000"/>
                  </a:solidFill>
                  <a:latin typeface="微软雅黑" panose="020B0503020204020204" charset="-122"/>
                  <a:ea typeface="微软雅黑" panose="020B0503020204020204" charset="-122"/>
                  <a:cs typeface="Times New Roman" panose="02020603050405020304" pitchFamily="18" charset="0"/>
                </a:rPr>
                <a:t>2025</a:t>
              </a:r>
              <a:r>
                <a:rPr lang="zh-CN" altLang="en-US" sz="2400" b="1" dirty="0">
                  <a:solidFill>
                    <a:srgbClr val="FF0000"/>
                  </a:solidFill>
                  <a:latin typeface="微软雅黑" panose="020B0503020204020204" charset="-122"/>
                  <a:ea typeface="微软雅黑" panose="020B0503020204020204" charset="-122"/>
                  <a:cs typeface="Times New Roman" panose="02020603050405020304" pitchFamily="18" charset="0"/>
                </a:rPr>
                <a:t>年</a:t>
              </a:r>
              <a:r>
                <a:rPr lang="en-US" altLang="zh-CN" sz="2400" b="1" dirty="0">
                  <a:solidFill>
                    <a:srgbClr val="FF0000"/>
                  </a:solidFill>
                  <a:latin typeface="微软雅黑" panose="020B0503020204020204" charset="-122"/>
                  <a:ea typeface="微软雅黑" panose="020B0503020204020204" charset="-122"/>
                  <a:cs typeface="Times New Roman" panose="02020603050405020304" pitchFamily="18" charset="0"/>
                </a:rPr>
                <a:t>1</a:t>
              </a:r>
              <a:r>
                <a:rPr lang="zh-CN" altLang="en-US" sz="2400" b="1" dirty="0">
                  <a:solidFill>
                    <a:srgbClr val="FF0000"/>
                  </a:solidFill>
                  <a:latin typeface="微软雅黑" panose="020B0503020204020204" charset="-122"/>
                  <a:ea typeface="微软雅黑" panose="020B0503020204020204" charset="-122"/>
                  <a:cs typeface="Times New Roman" panose="02020603050405020304" pitchFamily="18" charset="0"/>
                </a:rPr>
                <a:t>月</a:t>
              </a:r>
              <a:r>
                <a:rPr lang="en-US" altLang="zh-CN" sz="2400" b="1" dirty="0">
                  <a:solidFill>
                    <a:srgbClr val="FF0000"/>
                  </a:solidFill>
                  <a:latin typeface="微软雅黑" panose="020B0503020204020204" charset="-122"/>
                  <a:ea typeface="微软雅黑" panose="020B0503020204020204" charset="-122"/>
                  <a:cs typeface="Times New Roman" panose="02020603050405020304" pitchFamily="18" charset="0"/>
                </a:rPr>
                <a:t>13-17</a:t>
              </a:r>
              <a:r>
                <a:rPr lang="zh-CN" altLang="en-US" sz="2400" b="1" dirty="0">
                  <a:solidFill>
                    <a:srgbClr val="FF0000"/>
                  </a:solidFill>
                  <a:latin typeface="微软雅黑" panose="020B0503020204020204" charset="-122"/>
                  <a:ea typeface="微软雅黑" panose="020B0503020204020204" charset="-122"/>
                  <a:cs typeface="Times New Roman" panose="02020603050405020304" pitchFamily="18" charset="0"/>
                </a:rPr>
                <a:t>日</a:t>
              </a:r>
              <a:r>
                <a:rPr lang="zh-CN" altLang="en-US" sz="2400" b="1" dirty="0">
                  <a:latin typeface="微软雅黑" panose="020B0503020204020204" charset="-122"/>
                  <a:ea typeface="微软雅黑" panose="020B0503020204020204" charset="-122"/>
                  <a:cs typeface="Times New Roman" panose="02020603050405020304" pitchFamily="18" charset="0"/>
                </a:rPr>
                <a:t>开放线上报名，并在</a:t>
              </a:r>
              <a:r>
                <a:rPr lang="en-US" altLang="zh-CN" sz="2400" b="1" dirty="0">
                  <a:solidFill>
                    <a:srgbClr val="FF0000"/>
                  </a:solidFill>
                  <a:latin typeface="微软雅黑" panose="020B0503020204020204" charset="-122"/>
                  <a:ea typeface="微软雅黑" panose="020B0503020204020204" charset="-122"/>
                  <a:cs typeface="Times New Roman" panose="02020603050405020304" pitchFamily="18" charset="0"/>
                </a:rPr>
                <a:t>2025</a:t>
              </a:r>
              <a:r>
                <a:rPr lang="zh-CN" altLang="en-US" sz="2400" b="1" dirty="0">
                  <a:solidFill>
                    <a:srgbClr val="FF0000"/>
                  </a:solidFill>
                  <a:latin typeface="微软雅黑" panose="020B0503020204020204" charset="-122"/>
                  <a:ea typeface="微软雅黑" panose="020B0503020204020204" charset="-122"/>
                  <a:cs typeface="Times New Roman" panose="02020603050405020304" pitchFamily="18" charset="0"/>
                </a:rPr>
                <a:t>年</a:t>
              </a:r>
              <a:r>
                <a:rPr lang="en-US" altLang="zh-CN" sz="2400" b="1" dirty="0">
                  <a:solidFill>
                    <a:srgbClr val="FF0000"/>
                  </a:solidFill>
                  <a:latin typeface="微软雅黑" panose="020B0503020204020204" charset="-122"/>
                  <a:ea typeface="微软雅黑" panose="020B0503020204020204" charset="-122"/>
                  <a:cs typeface="Times New Roman" panose="02020603050405020304" pitchFamily="18" charset="0"/>
                </a:rPr>
                <a:t>2</a:t>
              </a:r>
              <a:r>
                <a:rPr lang="zh-CN" altLang="en-US" sz="2400" b="1" dirty="0">
                  <a:solidFill>
                    <a:srgbClr val="FF0000"/>
                  </a:solidFill>
                  <a:latin typeface="微软雅黑" panose="020B0503020204020204" charset="-122"/>
                  <a:ea typeface="微软雅黑" panose="020B0503020204020204" charset="-122"/>
                  <a:cs typeface="Times New Roman" panose="02020603050405020304" pitchFamily="18" charset="0"/>
                </a:rPr>
                <a:t>月</a:t>
              </a:r>
              <a:r>
                <a:rPr lang="en-US" altLang="zh-CN" sz="2400" b="1" dirty="0">
                  <a:solidFill>
                    <a:srgbClr val="FF0000"/>
                  </a:solidFill>
                  <a:latin typeface="微软雅黑" panose="020B0503020204020204" charset="-122"/>
                  <a:ea typeface="微软雅黑" panose="020B0503020204020204" charset="-122"/>
                  <a:cs typeface="Times New Roman" panose="02020603050405020304" pitchFamily="18" charset="0"/>
                </a:rPr>
                <a:t>15</a:t>
              </a:r>
              <a:r>
                <a:rPr lang="zh-CN" altLang="en-US" sz="2400" b="1" dirty="0">
                  <a:solidFill>
                    <a:srgbClr val="FF0000"/>
                  </a:solidFill>
                  <a:latin typeface="微软雅黑" panose="020B0503020204020204" charset="-122"/>
                  <a:ea typeface="微软雅黑" panose="020B0503020204020204" charset="-122"/>
                  <a:cs typeface="Times New Roman" panose="02020603050405020304" pitchFamily="18" charset="0"/>
                </a:rPr>
                <a:t>号前</a:t>
              </a:r>
              <a:r>
                <a:rPr lang="zh-CN" altLang="en-US" sz="2400" b="1" dirty="0">
                  <a:latin typeface="微软雅黑" panose="020B0503020204020204" charset="-122"/>
                  <a:ea typeface="微软雅黑" panose="020B0503020204020204" charset="-122"/>
                  <a:cs typeface="Times New Roman" panose="02020603050405020304" pitchFamily="18" charset="0"/>
                </a:rPr>
                <a:t>完成缴费，我们将会以邮件形式通知各位同学。</a:t>
              </a:r>
            </a:p>
          </p:txBody>
        </p:sp>
      </p:grpSp>
      <p:sp>
        <p:nvSpPr>
          <p:cNvPr id="21" name="TextBox 21"/>
          <p:cNvSpPr txBox="1"/>
          <p:nvPr/>
        </p:nvSpPr>
        <p:spPr>
          <a:xfrm>
            <a:off x="1629089" y="1249237"/>
            <a:ext cx="9118601" cy="488724"/>
          </a:xfrm>
          <a:prstGeom prst="rect">
            <a:avLst/>
          </a:prstGeom>
          <a:noFill/>
        </p:spPr>
        <p:txBody>
          <a:bodyPr wrap="square" lIns="0" tIns="0" rIns="0" bIns="0" rtlCol="0">
            <a:spAutoFit/>
          </a:bodyPr>
          <a:lstStyle/>
          <a:p>
            <a:pPr lvl="0">
              <a:lnSpc>
                <a:spcPct val="150000"/>
              </a:lnSpc>
              <a:spcAft>
                <a:spcPts val="600"/>
              </a:spcAft>
              <a:defRPr/>
            </a:pPr>
            <a:r>
              <a:rPr lang="zh-CN" altLang="en-US" sz="2400" b="1" dirty="0">
                <a:latin typeface="微软雅黑" panose="020B0503020204020204" charset="-122"/>
                <a:ea typeface="微软雅黑" panose="020B0503020204020204" charset="-122"/>
                <a:cs typeface="Times New Roman" panose="02020603050405020304" pitchFamily="18" charset="0"/>
              </a:rPr>
              <a:t> 一、报名</a:t>
            </a:r>
          </a:p>
        </p:txBody>
      </p:sp>
      <p:sp>
        <p:nvSpPr>
          <p:cNvPr id="24" name="TextBox 21"/>
          <p:cNvSpPr txBox="1"/>
          <p:nvPr/>
        </p:nvSpPr>
        <p:spPr>
          <a:xfrm>
            <a:off x="1608041" y="3103108"/>
            <a:ext cx="9118601" cy="488724"/>
          </a:xfrm>
          <a:prstGeom prst="rect">
            <a:avLst/>
          </a:prstGeom>
          <a:noFill/>
        </p:spPr>
        <p:txBody>
          <a:bodyPr wrap="square" lIns="0" tIns="0" rIns="0" bIns="0" rtlCol="0">
            <a:spAutoFit/>
          </a:bodyPr>
          <a:lstStyle/>
          <a:p>
            <a:pPr lvl="0">
              <a:lnSpc>
                <a:spcPct val="150000"/>
              </a:lnSpc>
              <a:spcAft>
                <a:spcPts val="600"/>
              </a:spcAft>
              <a:defRPr/>
            </a:pPr>
            <a:r>
              <a:rPr lang="zh-CN" altLang="en-US" sz="2400" b="1" dirty="0">
                <a:latin typeface="微软雅黑" panose="020B0503020204020204" charset="-122"/>
                <a:ea typeface="微软雅黑" panose="020B0503020204020204" charset="-122"/>
                <a:cs typeface="Times New Roman" panose="02020603050405020304" pitchFamily="18" charset="0"/>
              </a:rPr>
              <a:t> 二、学费</a:t>
            </a:r>
          </a:p>
        </p:txBody>
      </p:sp>
      <p:sp>
        <p:nvSpPr>
          <p:cNvPr id="28" name="TextBox 21"/>
          <p:cNvSpPr txBox="1"/>
          <p:nvPr/>
        </p:nvSpPr>
        <p:spPr>
          <a:xfrm>
            <a:off x="1529286" y="3610290"/>
            <a:ext cx="9561190" cy="2661920"/>
          </a:xfrm>
          <a:prstGeom prst="rect">
            <a:avLst/>
          </a:prstGeom>
          <a:noFill/>
        </p:spPr>
        <p:txBody>
          <a:bodyPr wrap="square" lIns="0" tIns="0" rIns="0" bIns="0" rtlCol="0">
            <a:spAutoFit/>
          </a:bodyPr>
          <a:lstStyle/>
          <a:p>
            <a:pPr lvl="0" indent="457200">
              <a:lnSpc>
                <a:spcPct val="150000"/>
              </a:lnSpc>
              <a:spcAft>
                <a:spcPts val="600"/>
              </a:spcAft>
              <a:defRPr/>
            </a:pPr>
            <a:r>
              <a:rPr lang="zh-CN" altLang="en-US" sz="2400" b="1" dirty="0">
                <a:latin typeface="微软雅黑" panose="020B0503020204020204" charset="-122"/>
                <a:ea typeface="微软雅黑" panose="020B0503020204020204" charset="-122"/>
                <a:cs typeface="Times New Roman" panose="02020603050405020304" pitchFamily="18" charset="0"/>
              </a:rPr>
              <a:t>报读一门课程：</a:t>
            </a:r>
            <a:r>
              <a:rPr lang="zh-CN" altLang="en-US" sz="2400" b="1" dirty="0">
                <a:solidFill>
                  <a:srgbClr val="FF0000"/>
                </a:solidFill>
                <a:latin typeface="微软雅黑" panose="020B0503020204020204" charset="-122"/>
                <a:ea typeface="微软雅黑" panose="020B0503020204020204" charset="-122"/>
                <a:cs typeface="Times New Roman" panose="02020603050405020304" pitchFamily="18" charset="0"/>
              </a:rPr>
              <a:t>人民币</a:t>
            </a:r>
            <a:r>
              <a:rPr lang="en-US" altLang="zh-CN" sz="2400" b="1" dirty="0">
                <a:solidFill>
                  <a:srgbClr val="FF0000"/>
                </a:solidFill>
                <a:latin typeface="微软雅黑" panose="020B0503020204020204" charset="-122"/>
                <a:ea typeface="微软雅黑" panose="020B0503020204020204" charset="-122"/>
                <a:cs typeface="Times New Roman" panose="02020603050405020304" pitchFamily="18" charset="0"/>
              </a:rPr>
              <a:t>18000</a:t>
            </a:r>
            <a:r>
              <a:rPr lang="zh-CN" altLang="en-US" sz="2400" b="1" dirty="0">
                <a:solidFill>
                  <a:srgbClr val="FF0000"/>
                </a:solidFill>
                <a:latin typeface="微软雅黑" panose="020B0503020204020204" charset="-122"/>
                <a:ea typeface="微软雅黑" panose="020B0503020204020204" charset="-122"/>
                <a:cs typeface="Times New Roman" panose="02020603050405020304" pitchFamily="18" charset="0"/>
              </a:rPr>
              <a:t>元</a:t>
            </a:r>
            <a:r>
              <a:rPr lang="en-US" altLang="zh-CN" sz="2400" b="1" dirty="0">
                <a:solidFill>
                  <a:srgbClr val="FF0000"/>
                </a:solidFill>
                <a:latin typeface="微软雅黑" panose="020B0503020204020204" charset="-122"/>
                <a:ea typeface="微软雅黑" panose="020B0503020204020204" charset="-122"/>
                <a:cs typeface="Times New Roman" panose="02020603050405020304" pitchFamily="18" charset="0"/>
              </a:rPr>
              <a:t>/</a:t>
            </a:r>
            <a:r>
              <a:rPr lang="zh-CN" altLang="en-US" sz="2400" b="1" dirty="0">
                <a:solidFill>
                  <a:srgbClr val="FF0000"/>
                </a:solidFill>
                <a:latin typeface="微软雅黑" panose="020B0503020204020204" charset="-122"/>
                <a:ea typeface="微软雅黑" panose="020B0503020204020204" charset="-122"/>
                <a:cs typeface="Times New Roman" panose="02020603050405020304" pitchFamily="18" charset="0"/>
              </a:rPr>
              <a:t>人</a:t>
            </a:r>
            <a:endParaRPr lang="en-US" altLang="zh-CN" sz="2400" b="1" dirty="0">
              <a:solidFill>
                <a:srgbClr val="FF0000"/>
              </a:solidFill>
              <a:latin typeface="微软雅黑" panose="020B0503020204020204" charset="-122"/>
              <a:ea typeface="微软雅黑" panose="020B0503020204020204" charset="-122"/>
              <a:cs typeface="Times New Roman" panose="02020603050405020304" pitchFamily="18" charset="0"/>
            </a:endParaRPr>
          </a:p>
          <a:p>
            <a:pPr indent="457200">
              <a:lnSpc>
                <a:spcPct val="150000"/>
              </a:lnSpc>
              <a:spcAft>
                <a:spcPts val="600"/>
              </a:spcAft>
              <a:defRPr/>
            </a:pPr>
            <a:r>
              <a:rPr lang="zh-CN" altLang="en-US" sz="2400" b="1" dirty="0">
                <a:latin typeface="微软雅黑" panose="020B0503020204020204" charset="-122"/>
                <a:ea typeface="微软雅黑" panose="020B0503020204020204" charset="-122"/>
                <a:cs typeface="Times New Roman" panose="02020603050405020304" pitchFamily="18" charset="0"/>
              </a:rPr>
              <a:t>报读两门课程：</a:t>
            </a:r>
            <a:r>
              <a:rPr lang="zh-CN" altLang="en-US" sz="2400" b="1" dirty="0">
                <a:solidFill>
                  <a:srgbClr val="FF0000"/>
                </a:solidFill>
                <a:latin typeface="微软雅黑" panose="020B0503020204020204" charset="-122"/>
                <a:ea typeface="微软雅黑" panose="020B0503020204020204" charset="-122"/>
                <a:cs typeface="Times New Roman" panose="02020603050405020304" pitchFamily="18" charset="0"/>
              </a:rPr>
              <a:t>人民币</a:t>
            </a:r>
            <a:r>
              <a:rPr lang="en-US" altLang="zh-CN" sz="2400" b="1" dirty="0">
                <a:solidFill>
                  <a:srgbClr val="FF0000"/>
                </a:solidFill>
                <a:latin typeface="微软雅黑" panose="020B0503020204020204" charset="-122"/>
                <a:ea typeface="微软雅黑" panose="020B0503020204020204" charset="-122"/>
                <a:cs typeface="Times New Roman" panose="02020603050405020304" pitchFamily="18" charset="0"/>
              </a:rPr>
              <a:t>24000</a:t>
            </a:r>
            <a:r>
              <a:rPr lang="zh-CN" altLang="en-US" sz="2400" b="1" dirty="0">
                <a:solidFill>
                  <a:srgbClr val="FF0000"/>
                </a:solidFill>
                <a:latin typeface="微软雅黑" panose="020B0503020204020204" charset="-122"/>
                <a:ea typeface="微软雅黑" panose="020B0503020204020204" charset="-122"/>
                <a:cs typeface="Times New Roman" panose="02020603050405020304" pitchFamily="18" charset="0"/>
              </a:rPr>
              <a:t>元</a:t>
            </a:r>
            <a:r>
              <a:rPr lang="en-US" altLang="zh-CN" sz="2400" b="1" dirty="0">
                <a:solidFill>
                  <a:srgbClr val="FF0000"/>
                </a:solidFill>
                <a:latin typeface="微软雅黑" panose="020B0503020204020204" charset="-122"/>
                <a:ea typeface="微软雅黑" panose="020B0503020204020204" charset="-122"/>
                <a:cs typeface="Times New Roman" panose="02020603050405020304" pitchFamily="18" charset="0"/>
              </a:rPr>
              <a:t>/</a:t>
            </a:r>
            <a:r>
              <a:rPr lang="zh-CN" altLang="en-US" sz="2400" b="1" dirty="0">
                <a:solidFill>
                  <a:srgbClr val="FF0000"/>
                </a:solidFill>
                <a:latin typeface="微软雅黑" panose="020B0503020204020204" charset="-122"/>
                <a:ea typeface="微软雅黑" panose="020B0503020204020204" charset="-122"/>
                <a:cs typeface="Times New Roman" panose="02020603050405020304" pitchFamily="18" charset="0"/>
              </a:rPr>
              <a:t>人</a:t>
            </a:r>
            <a:endParaRPr lang="en-US" altLang="zh-CN" sz="2400" b="1" dirty="0">
              <a:solidFill>
                <a:srgbClr val="FF0000"/>
              </a:solidFill>
              <a:latin typeface="微软雅黑" panose="020B0503020204020204" charset="-122"/>
              <a:ea typeface="微软雅黑" panose="020B0503020204020204" charset="-122"/>
              <a:cs typeface="Times New Roman" panose="02020603050405020304" pitchFamily="18" charset="0"/>
            </a:endParaRPr>
          </a:p>
          <a:p>
            <a:pPr>
              <a:lnSpc>
                <a:spcPct val="150000"/>
              </a:lnSpc>
              <a:spcAft>
                <a:spcPts val="600"/>
              </a:spcAft>
              <a:defRPr/>
            </a:pPr>
            <a:r>
              <a:rPr lang="zh-CN" altLang="en-US" dirty="0">
                <a:latin typeface="微软雅黑" panose="020B0503020204020204" charset="-122"/>
                <a:ea typeface="微软雅黑" panose="020B0503020204020204" charset="-122"/>
                <a:cs typeface="Times New Roman" panose="02020603050405020304" pitchFamily="18" charset="0"/>
              </a:rPr>
              <a:t>*本费用已包含课程费用、浸会大学住宿费</a:t>
            </a:r>
            <a:r>
              <a:rPr lang="zh-CN" altLang="en-US" sz="1200" dirty="0">
                <a:latin typeface="微软雅黑" panose="020B0503020204020204" charset="-122"/>
                <a:ea typeface="微软雅黑" panose="020B0503020204020204" charset="-122"/>
                <a:cs typeface="Times New Roman" panose="02020603050405020304" pitchFamily="18" charset="0"/>
              </a:rPr>
              <a:t>（不含宿舍电费）</a:t>
            </a:r>
            <a:r>
              <a:rPr lang="zh-CN" altLang="en-US" dirty="0">
                <a:latin typeface="微软雅黑" panose="020B0503020204020204" charset="-122"/>
                <a:ea typeface="微软雅黑" panose="020B0503020204020204" charset="-122"/>
                <a:cs typeface="Times New Roman" panose="02020603050405020304" pitchFamily="18" charset="0"/>
              </a:rPr>
              <a:t>及课外活动费用。</a:t>
            </a:r>
            <a:endParaRPr lang="en-US" altLang="zh-CN" dirty="0">
              <a:latin typeface="微软雅黑" panose="020B0503020204020204" charset="-122"/>
              <a:ea typeface="微软雅黑" panose="020B0503020204020204" charset="-122"/>
              <a:cs typeface="Times New Roman" panose="02020603050405020304" pitchFamily="18" charset="0"/>
            </a:endParaRPr>
          </a:p>
          <a:p>
            <a:pPr>
              <a:lnSpc>
                <a:spcPct val="150000"/>
              </a:lnSpc>
              <a:spcAft>
                <a:spcPts val="600"/>
              </a:spcAft>
              <a:defRPr/>
            </a:pPr>
            <a:r>
              <a:rPr lang="zh-CN" altLang="en-US" dirty="0">
                <a:latin typeface="微软雅黑" panose="020B0503020204020204" charset="-122"/>
                <a:ea typeface="微软雅黑" panose="020B0503020204020204" charset="-122"/>
                <a:cs typeface="Times New Roman" panose="02020603050405020304" pitchFamily="18" charset="0"/>
              </a:rPr>
              <a:t>*餐饮及其他费用需自理</a:t>
            </a:r>
            <a:endParaRPr lang="en-US" altLang="zh-CN" dirty="0">
              <a:latin typeface="微软雅黑" panose="020B0503020204020204" charset="-122"/>
              <a:ea typeface="微软雅黑" panose="020B0503020204020204" charset="-122"/>
              <a:cs typeface="Times New Roman" panose="02020603050405020304" pitchFamily="18" charset="0"/>
            </a:endParaRPr>
          </a:p>
          <a:p>
            <a:pPr>
              <a:lnSpc>
                <a:spcPct val="150000"/>
              </a:lnSpc>
              <a:spcAft>
                <a:spcPts val="600"/>
              </a:spcAft>
              <a:defRPr/>
            </a:pPr>
            <a:r>
              <a:rPr lang="zh-CN" altLang="en-US" dirty="0">
                <a:latin typeface="微软雅黑" panose="020B0503020204020204" charset="-122"/>
                <a:ea typeface="微软雅黑" panose="020B0503020204020204" charset="-122"/>
                <a:cs typeface="Times New Roman" panose="02020603050405020304" pitchFamily="18" charset="0"/>
              </a:rPr>
              <a:t>*以浸大食坊为例，每餐人均</a:t>
            </a:r>
            <a:r>
              <a:rPr lang="en-US" altLang="zh-CN" dirty="0">
                <a:latin typeface="微软雅黑" panose="020B0503020204020204" charset="-122"/>
                <a:ea typeface="微软雅黑" panose="020B0503020204020204" charset="-122"/>
                <a:cs typeface="Times New Roman" panose="02020603050405020304" pitchFamily="18" charset="0"/>
              </a:rPr>
              <a:t>40-50</a:t>
            </a:r>
            <a:r>
              <a:rPr lang="zh-CN" altLang="en-US" dirty="0">
                <a:latin typeface="微软雅黑" panose="020B0503020204020204" charset="-122"/>
                <a:ea typeface="微软雅黑" panose="020B0503020204020204" charset="-122"/>
                <a:cs typeface="Times New Roman" panose="02020603050405020304" pitchFamily="18" charset="0"/>
              </a:rPr>
              <a:t>港币，建议参加暑课的同学自备生活费</a:t>
            </a:r>
            <a:r>
              <a:rPr lang="en-US" altLang="zh-CN" dirty="0">
                <a:latin typeface="微软雅黑" panose="020B0503020204020204" charset="-122"/>
                <a:ea typeface="微软雅黑" panose="020B0503020204020204" charset="-122"/>
                <a:cs typeface="Times New Roman" panose="02020603050405020304" pitchFamily="18" charset="0"/>
              </a:rPr>
              <a:t>6000</a:t>
            </a:r>
            <a:r>
              <a:rPr lang="zh-CN" altLang="en-US" dirty="0">
                <a:latin typeface="微软雅黑" panose="020B0503020204020204" charset="-122"/>
                <a:ea typeface="微软雅黑" panose="020B0503020204020204" charset="-122"/>
                <a:cs typeface="Times New Roman" panose="02020603050405020304" pitchFamily="18" charset="0"/>
              </a:rPr>
              <a:t>港币或以上。</a:t>
            </a:r>
            <a:endParaRPr lang="en-US" altLang="zh-CN" dirty="0">
              <a:latin typeface="微软雅黑" panose="020B0503020204020204" charset="-122"/>
              <a:ea typeface="微软雅黑" panose="020B0503020204020204" charset="-122"/>
              <a:cs typeface="Times New Roman" panose="02020603050405020304" pitchFamily="18" charset="0"/>
            </a:endParaRPr>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44"/>
          <p:cNvPicPr>
            <a:picLocks noChangeAspect="1"/>
          </p:cNvPicPr>
          <p:nvPr/>
        </p:nvPicPr>
        <p:blipFill rotWithShape="1">
          <a:blip r:embed="rId3" cstate="print"/>
          <a:srcRect/>
          <a:stretch>
            <a:fillRect/>
          </a:stretch>
        </p:blipFill>
        <p:spPr>
          <a:xfrm>
            <a:off x="0" y="546558"/>
            <a:ext cx="12192306" cy="6342914"/>
          </a:xfrm>
          <a:prstGeom prst="rect">
            <a:avLst/>
          </a:prstGeom>
        </p:spPr>
      </p:pic>
      <p:pic>
        <p:nvPicPr>
          <p:cNvPr id="7" name="图片 6"/>
          <p:cNvPicPr>
            <a:picLocks noChangeAspect="1"/>
          </p:cNvPicPr>
          <p:nvPr/>
        </p:nvPicPr>
        <p:blipFill rotWithShape="1">
          <a:blip r:embed="rId4" cstate="print"/>
          <a:srcRect r="-74"/>
          <a:stretch>
            <a:fillRect/>
          </a:stretch>
        </p:blipFill>
        <p:spPr>
          <a:xfrm>
            <a:off x="-9034" y="-12529"/>
            <a:ext cx="12200691" cy="1096611"/>
          </a:xfrm>
          <a:prstGeom prst="rect">
            <a:avLst/>
          </a:prstGeom>
        </p:spPr>
      </p:pic>
      <p:sp>
        <p:nvSpPr>
          <p:cNvPr id="4" name="Rectangle 24"/>
          <p:cNvSpPr/>
          <p:nvPr/>
        </p:nvSpPr>
        <p:spPr>
          <a:xfrm>
            <a:off x="-9034" y="-12297"/>
            <a:ext cx="12201034" cy="892397"/>
          </a:xfrm>
          <a:prstGeom prst="rect">
            <a:avLst/>
          </a:prstGeom>
          <a:gradFill flip="none" rotWithShape="1">
            <a:gsLst>
              <a:gs pos="0">
                <a:srgbClr val="11598B"/>
              </a:gs>
              <a:gs pos="100000">
                <a:srgbClr val="0BB6AD">
                  <a:alpha val="7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矩形 17"/>
          <p:cNvSpPr/>
          <p:nvPr/>
        </p:nvSpPr>
        <p:spPr>
          <a:xfrm>
            <a:off x="1231116" y="254171"/>
            <a:ext cx="8821628" cy="584775"/>
          </a:xfrm>
          <a:prstGeom prst="rect">
            <a:avLst/>
          </a:prstGeom>
        </p:spPr>
        <p:txBody>
          <a:bodyPr wrap="square">
            <a:spAutoFit/>
          </a:bodyPr>
          <a:lstStyle/>
          <a:p>
            <a:r>
              <a:rPr lang="zh-CN" altLang="en-US" sz="3200" b="1" dirty="0">
                <a:solidFill>
                  <a:schemeClr val="bg1"/>
                </a:solidFill>
                <a:latin typeface="微软雅黑" panose="020B0503020204020204" charset="-122"/>
                <a:ea typeface="微软雅黑" panose="020B0503020204020204" charset="-122"/>
              </a:rPr>
              <a:t>香港学生签证 </a:t>
            </a:r>
            <a:r>
              <a:rPr lang="en-US" altLang="zh-CN" sz="3200" b="1" dirty="0">
                <a:solidFill>
                  <a:schemeClr val="bg1"/>
                </a:solidFill>
                <a:latin typeface="微软雅黑" panose="020B0503020204020204" charset="-122"/>
                <a:ea typeface="微软雅黑" panose="020B0503020204020204" charset="-122"/>
              </a:rPr>
              <a:t>E-VISA</a:t>
            </a:r>
            <a:endParaRPr lang="zh-CN" altLang="en-US" sz="3200" b="1" dirty="0">
              <a:solidFill>
                <a:schemeClr val="bg1"/>
              </a:solidFill>
              <a:latin typeface="微软雅黑" panose="020B0503020204020204" charset="-122"/>
              <a:ea typeface="微软雅黑" panose="020B0503020204020204" charset="-122"/>
            </a:endParaRPr>
          </a:p>
        </p:txBody>
      </p:sp>
      <p:pic>
        <p:nvPicPr>
          <p:cNvPr id="6" name="Picture 3"/>
          <p:cNvPicPr>
            <a:picLocks noChangeAspect="1"/>
          </p:cNvPicPr>
          <p:nvPr/>
        </p:nvPicPr>
        <p:blipFill rotWithShape="1">
          <a:blip r:embed="rId5" cstate="screen"/>
          <a:srcRect/>
          <a:stretch>
            <a:fillRect/>
          </a:stretch>
        </p:blipFill>
        <p:spPr>
          <a:xfrm>
            <a:off x="380280" y="191452"/>
            <a:ext cx="725473" cy="688648"/>
          </a:xfrm>
          <a:prstGeom prst="rect">
            <a:avLst/>
          </a:prstGeom>
        </p:spPr>
      </p:pic>
      <p:grpSp>
        <p:nvGrpSpPr>
          <p:cNvPr id="11" name="组合 4"/>
          <p:cNvGrpSpPr/>
          <p:nvPr/>
        </p:nvGrpSpPr>
        <p:grpSpPr>
          <a:xfrm>
            <a:off x="916685" y="960302"/>
            <a:ext cx="9747455" cy="5902095"/>
            <a:chOff x="946155" y="2590275"/>
            <a:chExt cx="2334986" cy="3363272"/>
          </a:xfrm>
        </p:grpSpPr>
        <p:sp>
          <p:nvSpPr>
            <p:cNvPr id="12" name="矩形 3"/>
            <p:cNvSpPr/>
            <p:nvPr/>
          </p:nvSpPr>
          <p:spPr>
            <a:xfrm>
              <a:off x="946155" y="2671505"/>
              <a:ext cx="2334986" cy="3282042"/>
            </a:xfrm>
            <a:prstGeom prst="rect">
              <a:avLst/>
            </a:prstGeom>
            <a:solidFill>
              <a:schemeClr val="bg1"/>
            </a:solidFill>
            <a:ln>
              <a:noFill/>
            </a:ln>
            <a:effectLst>
              <a:outerShdw blurRad="254000" dist="635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2400"/>
            </a:p>
          </p:txBody>
        </p:sp>
        <p:sp>
          <p:nvSpPr>
            <p:cNvPr id="13" name="TextBox 21"/>
            <p:cNvSpPr txBox="1"/>
            <p:nvPr/>
          </p:nvSpPr>
          <p:spPr>
            <a:xfrm>
              <a:off x="1021437" y="2590275"/>
              <a:ext cx="2227772" cy="1002396"/>
            </a:xfrm>
            <a:prstGeom prst="rect">
              <a:avLst/>
            </a:prstGeom>
            <a:noFill/>
          </p:spPr>
          <p:txBody>
            <a:bodyPr wrap="square" lIns="0" tIns="0" rIns="0" bIns="0" rtlCol="0">
              <a:spAutoFit/>
            </a:bodyPr>
            <a:lstStyle/>
            <a:p>
              <a:pPr>
                <a:lnSpc>
                  <a:spcPct val="200000"/>
                </a:lnSpc>
              </a:pPr>
              <a:r>
                <a:rPr lang="zh-CN" altLang="en-US" sz="2000" dirty="0">
                  <a:latin typeface="微软雅黑" panose="020B0503020204020204" charset="-122"/>
                  <a:ea typeface="微软雅黑" panose="020B0503020204020204" charset="-122"/>
                  <a:cs typeface="Times New Roman" panose="02020603050405020304" pitchFamily="18" charset="0"/>
                </a:rPr>
                <a:t>        有意向报名的同学，请准备好</a:t>
              </a:r>
              <a:r>
                <a:rPr lang="zh-CN" altLang="en-US" sz="2000" b="1" u="sng" dirty="0">
                  <a:latin typeface="微软雅黑" panose="020B0503020204020204" charset="-122"/>
                  <a:ea typeface="微软雅黑" panose="020B0503020204020204" charset="-122"/>
                  <a:cs typeface="Times New Roman" panose="02020603050405020304" pitchFamily="18" charset="0"/>
                </a:rPr>
                <a:t>港澳通行证 </a:t>
              </a:r>
              <a:r>
                <a:rPr lang="en-US" altLang="zh-CN" sz="2000" b="1" u="sng" dirty="0">
                  <a:latin typeface="微软雅黑" panose="020B0503020204020204" charset="-122"/>
                  <a:ea typeface="微软雅黑" panose="020B0503020204020204" charset="-122"/>
                  <a:cs typeface="Times New Roman" panose="02020603050405020304" pitchFamily="18" charset="0"/>
                </a:rPr>
                <a:t>(</a:t>
              </a:r>
              <a:r>
                <a:rPr lang="zh-CN" altLang="en-US" sz="2000" b="1" u="sng" dirty="0">
                  <a:latin typeface="微软雅黑" panose="020B0503020204020204" charset="-122"/>
                  <a:ea typeface="微软雅黑" panose="020B0503020204020204" charset="-122"/>
                  <a:cs typeface="Times New Roman" panose="02020603050405020304" pitchFamily="18" charset="0"/>
                </a:rPr>
                <a:t>有效期必须在</a:t>
              </a:r>
              <a:r>
                <a:rPr lang="en-US" altLang="zh-CN" sz="2000" b="1" u="sng" dirty="0">
                  <a:latin typeface="微软雅黑" panose="020B0503020204020204" charset="-122"/>
                  <a:ea typeface="微软雅黑" panose="020B0503020204020204" charset="-122"/>
                  <a:cs typeface="Times New Roman" panose="02020603050405020304" pitchFamily="18" charset="0"/>
                </a:rPr>
                <a:t>2025</a:t>
              </a:r>
              <a:r>
                <a:rPr lang="zh-CN" altLang="en-US" sz="2000" b="1" u="sng" dirty="0">
                  <a:latin typeface="微软雅黑" panose="020B0503020204020204" charset="-122"/>
                  <a:ea typeface="微软雅黑" panose="020B0503020204020204" charset="-122"/>
                  <a:cs typeface="Times New Roman" panose="02020603050405020304" pitchFamily="18" charset="0"/>
                </a:rPr>
                <a:t>年 </a:t>
              </a:r>
              <a:r>
                <a:rPr lang="en-US" altLang="zh-CN" sz="2000" b="1" u="sng" dirty="0">
                  <a:latin typeface="微软雅黑" panose="020B0503020204020204" charset="-122"/>
                  <a:ea typeface="微软雅黑" panose="020B0503020204020204" charset="-122"/>
                  <a:cs typeface="Times New Roman" panose="02020603050405020304" pitchFamily="18" charset="0"/>
                </a:rPr>
                <a:t>9 </a:t>
              </a:r>
              <a:r>
                <a:rPr lang="zh-CN" altLang="en-US" sz="2000" b="1" u="sng" dirty="0">
                  <a:latin typeface="微软雅黑" panose="020B0503020204020204" charset="-122"/>
                  <a:ea typeface="微软雅黑" panose="020B0503020204020204" charset="-122"/>
                  <a:cs typeface="Times New Roman" panose="02020603050405020304" pitchFamily="18" charset="0"/>
                </a:rPr>
                <a:t>月 </a:t>
              </a:r>
              <a:r>
                <a:rPr lang="en-US" altLang="zh-CN" sz="2000" b="1" u="sng" dirty="0">
                  <a:latin typeface="微软雅黑" panose="020B0503020204020204" charset="-122"/>
                  <a:ea typeface="微软雅黑" panose="020B0503020204020204" charset="-122"/>
                  <a:cs typeface="Times New Roman" panose="02020603050405020304" pitchFamily="18" charset="0"/>
                </a:rPr>
                <a:t>30 </a:t>
              </a:r>
              <a:r>
                <a:rPr lang="zh-CN" altLang="en-US" sz="2000" b="1" u="sng" dirty="0">
                  <a:latin typeface="微软雅黑" panose="020B0503020204020204" charset="-122"/>
                  <a:ea typeface="微软雅黑" panose="020B0503020204020204" charset="-122"/>
                  <a:cs typeface="Times New Roman" panose="02020603050405020304" pitchFamily="18" charset="0"/>
                </a:rPr>
                <a:t>日或之后）</a:t>
              </a:r>
              <a:r>
                <a:rPr lang="zh-CN" altLang="en-US" sz="2000" dirty="0">
                  <a:latin typeface="微软雅黑" panose="020B0503020204020204" charset="-122"/>
                  <a:ea typeface="微软雅黑" panose="020B0503020204020204" charset="-122"/>
                  <a:cs typeface="Times New Roman" panose="02020603050405020304" pitchFamily="18" charset="0"/>
                </a:rPr>
                <a:t>，如目前没有港澳通行证或证件已过期的同学，请尽快前往户籍所在地出入境部门办理，以便下学期初办理香港逗留签证的递交材料等相关流程。</a:t>
              </a:r>
              <a:endParaRPr lang="en-US" sz="2000" dirty="0"/>
            </a:p>
          </p:txBody>
        </p:sp>
        <p:sp>
          <p:nvSpPr>
            <p:cNvPr id="14" name="Subtitle 2"/>
            <p:cNvSpPr txBox="1"/>
            <p:nvPr/>
          </p:nvSpPr>
          <p:spPr>
            <a:xfrm>
              <a:off x="984385" y="3159701"/>
              <a:ext cx="1717253" cy="414007"/>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30000"/>
                </a:lnSpc>
                <a:spcBef>
                  <a:spcPts val="0"/>
                </a:spcBef>
                <a:defRPr/>
              </a:pPr>
              <a:endParaRPr lang="id-ID" sz="2000" b="1" dirty="0">
                <a:solidFill>
                  <a:schemeClr val="accent4"/>
                </a:solidFill>
                <a:latin typeface="微软雅黑" panose="020B0503020204020204" charset="-122"/>
                <a:ea typeface="微软雅黑" panose="020B0503020204020204" charset="-122"/>
                <a:cs typeface="Lato" panose="020F0502020204030203" pitchFamily="34" charset="0"/>
              </a:endParaRPr>
            </a:p>
          </p:txBody>
        </p:sp>
      </p:grpSp>
      <p:pic>
        <p:nvPicPr>
          <p:cNvPr id="18" name="圖形 1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365999" y="6064756"/>
            <a:ext cx="3038475" cy="558294"/>
          </a:xfrm>
          <a:prstGeom prst="rect">
            <a:avLst/>
          </a:prstGeom>
        </p:spPr>
      </p:pic>
      <p:pic>
        <p:nvPicPr>
          <p:cNvPr id="8" name="Picture 7"/>
          <p:cNvPicPr>
            <a:picLocks noChangeAspect="1"/>
          </p:cNvPicPr>
          <p:nvPr/>
        </p:nvPicPr>
        <p:blipFill>
          <a:blip r:embed="rId8"/>
          <a:srcRect l="10988" t="22033" r="9958" b="22783"/>
          <a:stretch>
            <a:fillRect/>
          </a:stretch>
        </p:blipFill>
        <p:spPr>
          <a:xfrm>
            <a:off x="1669415" y="2799080"/>
            <a:ext cx="8383270" cy="3082290"/>
          </a:xfrm>
          <a:prstGeom prst="rect">
            <a:avLst/>
          </a:prstGeom>
          <a:ln>
            <a:noFill/>
          </a:ln>
          <a:effectLst>
            <a:softEdge rad="112500"/>
          </a:effec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44"/>
          <p:cNvPicPr>
            <a:picLocks noChangeAspect="1"/>
          </p:cNvPicPr>
          <p:nvPr/>
        </p:nvPicPr>
        <p:blipFill rotWithShape="1">
          <a:blip r:embed="rId3" cstate="print"/>
          <a:srcRect/>
          <a:stretch>
            <a:fillRect/>
          </a:stretch>
        </p:blipFill>
        <p:spPr>
          <a:xfrm>
            <a:off x="0" y="546558"/>
            <a:ext cx="12192306" cy="6342914"/>
          </a:xfrm>
          <a:prstGeom prst="rect">
            <a:avLst/>
          </a:prstGeom>
        </p:spPr>
      </p:pic>
      <p:pic>
        <p:nvPicPr>
          <p:cNvPr id="7" name="图片 6"/>
          <p:cNvPicPr>
            <a:picLocks noChangeAspect="1"/>
          </p:cNvPicPr>
          <p:nvPr/>
        </p:nvPicPr>
        <p:blipFill rotWithShape="1">
          <a:blip r:embed="rId4" cstate="print"/>
          <a:srcRect r="-74"/>
          <a:stretch>
            <a:fillRect/>
          </a:stretch>
        </p:blipFill>
        <p:spPr>
          <a:xfrm>
            <a:off x="-9034" y="-12529"/>
            <a:ext cx="12200691" cy="1096611"/>
          </a:xfrm>
          <a:prstGeom prst="rect">
            <a:avLst/>
          </a:prstGeom>
        </p:spPr>
      </p:pic>
      <p:sp>
        <p:nvSpPr>
          <p:cNvPr id="4" name="Rectangle 24"/>
          <p:cNvSpPr/>
          <p:nvPr/>
        </p:nvSpPr>
        <p:spPr>
          <a:xfrm>
            <a:off x="-9034" y="-12297"/>
            <a:ext cx="12201034" cy="892397"/>
          </a:xfrm>
          <a:prstGeom prst="rect">
            <a:avLst/>
          </a:prstGeom>
          <a:gradFill flip="none" rotWithShape="1">
            <a:gsLst>
              <a:gs pos="0">
                <a:srgbClr val="11598B"/>
              </a:gs>
              <a:gs pos="100000">
                <a:srgbClr val="0BB6AD">
                  <a:alpha val="7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矩形 17"/>
          <p:cNvSpPr/>
          <p:nvPr/>
        </p:nvSpPr>
        <p:spPr>
          <a:xfrm>
            <a:off x="1231116" y="254171"/>
            <a:ext cx="8821628" cy="584775"/>
          </a:xfrm>
          <a:prstGeom prst="rect">
            <a:avLst/>
          </a:prstGeom>
        </p:spPr>
        <p:txBody>
          <a:bodyPr wrap="square">
            <a:spAutoFit/>
          </a:bodyPr>
          <a:lstStyle/>
          <a:p>
            <a:r>
              <a:rPr lang="en-US" altLang="zh-CN" sz="3200" b="1" dirty="0">
                <a:solidFill>
                  <a:schemeClr val="bg1"/>
                </a:solidFill>
                <a:latin typeface="微软雅黑" panose="020B0503020204020204" charset="-122"/>
                <a:ea typeface="微软雅黑" panose="020B0503020204020204" charset="-122"/>
              </a:rPr>
              <a:t>E-VISA &amp; </a:t>
            </a:r>
            <a:r>
              <a:rPr lang="zh-CN" altLang="en-US" sz="3200" b="1" dirty="0">
                <a:solidFill>
                  <a:schemeClr val="bg1"/>
                </a:solidFill>
                <a:latin typeface="微软雅黑" panose="020B0503020204020204" charset="-122"/>
                <a:ea typeface="微软雅黑" panose="020B0503020204020204" charset="-122"/>
              </a:rPr>
              <a:t>短期课程证明</a:t>
            </a:r>
            <a:r>
              <a:rPr lang="en-US" altLang="zh-CN" sz="3200" b="1" dirty="0">
                <a:solidFill>
                  <a:schemeClr val="bg1"/>
                </a:solidFill>
                <a:latin typeface="微软雅黑" panose="020B0503020204020204" charset="-122"/>
                <a:ea typeface="微软雅黑" panose="020B0503020204020204" charset="-122"/>
              </a:rPr>
              <a:t> </a:t>
            </a:r>
            <a:r>
              <a:rPr lang="zh-CN" altLang="en-US" sz="3200" b="1" dirty="0">
                <a:solidFill>
                  <a:schemeClr val="bg1"/>
                </a:solidFill>
                <a:latin typeface="微软雅黑" panose="020B0503020204020204" charset="-122"/>
                <a:ea typeface="微软雅黑" panose="020B0503020204020204" charset="-122"/>
              </a:rPr>
              <a:t>样本</a:t>
            </a:r>
          </a:p>
        </p:txBody>
      </p:sp>
      <p:pic>
        <p:nvPicPr>
          <p:cNvPr id="6" name="Picture 3"/>
          <p:cNvPicPr>
            <a:picLocks noChangeAspect="1"/>
          </p:cNvPicPr>
          <p:nvPr/>
        </p:nvPicPr>
        <p:blipFill rotWithShape="1">
          <a:blip r:embed="rId5" cstate="screen"/>
          <a:srcRect/>
          <a:stretch>
            <a:fillRect/>
          </a:stretch>
        </p:blipFill>
        <p:spPr>
          <a:xfrm>
            <a:off x="380280" y="191452"/>
            <a:ext cx="725473" cy="688648"/>
          </a:xfrm>
          <a:prstGeom prst="rect">
            <a:avLst/>
          </a:prstGeom>
        </p:spPr>
      </p:pic>
      <p:pic>
        <p:nvPicPr>
          <p:cNvPr id="3" name="圖片 2" descr="一張含有 文字, 字型, 信, 螢幕擷取畫面 的圖片&#10;&#10;自動產生的描述"/>
          <p:cNvPicPr>
            <a:picLocks noChangeAspect="1"/>
          </p:cNvPicPr>
          <p:nvPr/>
        </p:nvPicPr>
        <p:blipFill rotWithShape="1">
          <a:blip r:embed="rId6" cstate="print">
            <a:extLst>
              <a:ext uri="{28A0092B-C50C-407E-A947-70E740481C1C}">
                <a14:useLocalDpi xmlns:a14="http://schemas.microsoft.com/office/drawing/2010/main" val="0"/>
              </a:ext>
            </a:extLst>
          </a:blip>
          <a:srcRect t="3706"/>
          <a:stretch>
            <a:fillRect/>
          </a:stretch>
        </p:blipFill>
        <p:spPr>
          <a:xfrm>
            <a:off x="6823213" y="880100"/>
            <a:ext cx="4338431" cy="5907799"/>
          </a:xfrm>
          <a:prstGeom prst="rect">
            <a:avLst/>
          </a:prstGeom>
        </p:spPr>
      </p:pic>
      <p:pic>
        <p:nvPicPr>
          <p:cNvPr id="10" name="圖片 9" descr="一張含有 文字, 螢幕擷取畫面, 字型, 文件 的圖片&#10;&#10;自動產生的描述"/>
          <p:cNvPicPr>
            <a:picLocks noChangeAspect="1"/>
          </p:cNvPicPr>
          <p:nvPr/>
        </p:nvPicPr>
        <p:blipFill rotWithShape="1">
          <a:blip r:embed="rId7" cstate="print">
            <a:extLst>
              <a:ext uri="{28A0092B-C50C-407E-A947-70E740481C1C}">
                <a14:useLocalDpi xmlns:a14="http://schemas.microsoft.com/office/drawing/2010/main" val="0"/>
              </a:ext>
            </a:extLst>
          </a:blip>
          <a:srcRect t="3564" b="5052"/>
          <a:stretch>
            <a:fillRect/>
          </a:stretch>
        </p:blipFill>
        <p:spPr>
          <a:xfrm>
            <a:off x="779894" y="880100"/>
            <a:ext cx="4588894" cy="5929577"/>
          </a:xfrm>
          <a:prstGeom prst="rect">
            <a:avLst/>
          </a:prstGeom>
        </p:spPr>
      </p:pic>
      <p:pic>
        <p:nvPicPr>
          <p:cNvPr id="2" name="圖形 1"/>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218358" y="143860"/>
            <a:ext cx="3686839" cy="677175"/>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srcRect/>
          <a:stretch>
            <a:fillRect/>
          </a:stretch>
        </p:blipFill>
        <p:spPr>
          <a:xfrm>
            <a:off x="0" y="932688"/>
            <a:ext cx="12192000" cy="5925311"/>
          </a:xfrm>
          <a:prstGeom prst="rect">
            <a:avLst/>
          </a:prstGeom>
        </p:spPr>
      </p:pic>
      <p:pic>
        <p:nvPicPr>
          <p:cNvPr id="3" name="圖片 2"/>
          <p:cNvPicPr>
            <a:picLocks noChangeAspect="1"/>
          </p:cNvPicPr>
          <p:nvPr/>
        </p:nvPicPr>
        <p:blipFill rotWithShape="1">
          <a:blip r:embed="rId3">
            <a:extLst>
              <a:ext uri="{28A0092B-C50C-407E-A947-70E740481C1C}">
                <a14:useLocalDpi xmlns:a14="http://schemas.microsoft.com/office/drawing/2010/main" val="0"/>
              </a:ext>
            </a:extLst>
          </a:blip>
          <a:srcRect l="6304" t="14298"/>
          <a:stretch>
            <a:fillRect/>
          </a:stretch>
        </p:blipFill>
        <p:spPr>
          <a:xfrm>
            <a:off x="-117077" y="785363"/>
            <a:ext cx="8843094" cy="6186937"/>
          </a:xfrm>
          <a:prstGeom prst="rect">
            <a:avLst/>
          </a:prstGeom>
          <a:ln>
            <a:noFill/>
          </a:ln>
          <a:effectLst>
            <a:softEdge rad="112500"/>
          </a:effectLst>
        </p:spPr>
      </p:pic>
      <p:grpSp>
        <p:nvGrpSpPr>
          <p:cNvPr id="6" name="组合 11"/>
          <p:cNvGrpSpPr/>
          <p:nvPr/>
        </p:nvGrpSpPr>
        <p:grpSpPr>
          <a:xfrm>
            <a:off x="6724229" y="829917"/>
            <a:ext cx="5661048" cy="6090103"/>
            <a:chOff x="3787391" y="5968628"/>
            <a:chExt cx="5019999" cy="3473562"/>
          </a:xfrm>
        </p:grpSpPr>
        <p:sp>
          <p:nvSpPr>
            <p:cNvPr id="7" name="Rectangle 6"/>
            <p:cNvSpPr/>
            <p:nvPr/>
          </p:nvSpPr>
          <p:spPr>
            <a:xfrm>
              <a:off x="3787391" y="5968628"/>
              <a:ext cx="4952428" cy="3473562"/>
            </a:xfrm>
            <a:prstGeom prst="rect">
              <a:avLst/>
            </a:prstGeom>
            <a:solidFill>
              <a:srgbClr val="DFC094">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4071910" y="6692771"/>
              <a:ext cx="4735480" cy="1595329"/>
            </a:xfrm>
            <a:prstGeom prst="rect">
              <a:avLst/>
            </a:prstGeom>
          </p:spPr>
          <p:txBody>
            <a:bodyPr wrap="square">
              <a:spAutoFit/>
            </a:bodyPr>
            <a:lstStyle/>
            <a:p>
              <a:pPr marL="457200" indent="-457200">
                <a:lnSpc>
                  <a:spcPct val="150000"/>
                </a:lnSpc>
                <a:buAutoNum type="arabicPeriod"/>
              </a:pPr>
              <a:r>
                <a:rPr lang="zh-CN" altLang="en-US" sz="2400" b="1" dirty="0">
                  <a:solidFill>
                    <a:srgbClr val="11598B"/>
                  </a:solidFill>
                  <a:latin typeface="微软雅黑" panose="020B0503020204020204" charset="-122"/>
                  <a:ea typeface="微软雅黑" panose="020B0503020204020204" charset="-122"/>
                  <a:cs typeface="Times New Roman" panose="02020603050405020304" pitchFamily="18" charset="0"/>
                </a:rPr>
                <a:t>项目概况</a:t>
              </a:r>
              <a:endParaRPr lang="en-US" altLang="zh-CN" sz="2400" b="1" dirty="0">
                <a:solidFill>
                  <a:srgbClr val="11598B"/>
                </a:solidFill>
                <a:latin typeface="微软雅黑" panose="020B0503020204020204" charset="-122"/>
                <a:ea typeface="微软雅黑" panose="020B0503020204020204" charset="-122"/>
                <a:cs typeface="Times New Roman" panose="02020603050405020304" pitchFamily="18" charset="0"/>
              </a:endParaRPr>
            </a:p>
            <a:p>
              <a:pPr marL="457200" indent="-457200">
                <a:lnSpc>
                  <a:spcPct val="150000"/>
                </a:lnSpc>
                <a:buAutoNum type="arabicPeriod"/>
              </a:pPr>
              <a:r>
                <a:rPr lang="zh-CN" altLang="en-US" sz="2400" b="1" dirty="0">
                  <a:solidFill>
                    <a:srgbClr val="11598B"/>
                  </a:solidFill>
                  <a:latin typeface="微软雅黑" panose="020B0503020204020204" charset="-122"/>
                  <a:ea typeface="微软雅黑" panose="020B0503020204020204" charset="-122"/>
                  <a:cs typeface="Times New Roman" panose="02020603050405020304" pitchFamily="18" charset="0"/>
                </a:rPr>
                <a:t>选择课程及转学分</a:t>
              </a:r>
              <a:endParaRPr lang="en-US" altLang="zh-CN" sz="2400" b="1" dirty="0">
                <a:solidFill>
                  <a:srgbClr val="11598B"/>
                </a:solidFill>
                <a:latin typeface="微软雅黑" panose="020B0503020204020204" charset="-122"/>
                <a:ea typeface="微软雅黑" panose="020B0503020204020204" charset="-122"/>
                <a:cs typeface="Times New Roman" panose="02020603050405020304" pitchFamily="18" charset="0"/>
              </a:endParaRPr>
            </a:p>
            <a:p>
              <a:pPr marL="457200" indent="-457200">
                <a:lnSpc>
                  <a:spcPct val="150000"/>
                </a:lnSpc>
                <a:buAutoNum type="arabicPeriod"/>
              </a:pPr>
              <a:r>
                <a:rPr lang="zh-CN" altLang="en-US" sz="2400" b="1" dirty="0">
                  <a:solidFill>
                    <a:srgbClr val="11598B"/>
                  </a:solidFill>
                  <a:latin typeface="微软雅黑" panose="020B0503020204020204" charset="-122"/>
                  <a:ea typeface="微软雅黑" panose="020B0503020204020204" charset="-122"/>
                  <a:cs typeface="Times New Roman" panose="02020603050405020304" pitchFamily="18" charset="0"/>
                </a:rPr>
                <a:t>丰富多彩的课外活动</a:t>
              </a:r>
              <a:endParaRPr lang="en-US" altLang="zh-CN" sz="2400" b="1" dirty="0">
                <a:solidFill>
                  <a:srgbClr val="11598B"/>
                </a:solidFill>
                <a:latin typeface="微软雅黑" panose="020B0503020204020204" charset="-122"/>
                <a:ea typeface="微软雅黑" panose="020B0503020204020204" charset="-122"/>
                <a:cs typeface="Times New Roman" panose="02020603050405020304" pitchFamily="18" charset="0"/>
              </a:endParaRPr>
            </a:p>
            <a:p>
              <a:pPr marL="457200" indent="-457200">
                <a:lnSpc>
                  <a:spcPct val="150000"/>
                </a:lnSpc>
                <a:buAutoNum type="arabicPeriod"/>
              </a:pPr>
              <a:r>
                <a:rPr lang="zh-CN" altLang="en-US" sz="2400" b="1" dirty="0">
                  <a:solidFill>
                    <a:srgbClr val="11598B"/>
                  </a:solidFill>
                  <a:latin typeface="微软雅黑" panose="020B0503020204020204" charset="-122"/>
                  <a:ea typeface="微软雅黑" panose="020B0503020204020204" charset="-122"/>
                  <a:cs typeface="Times New Roman" panose="02020603050405020304" pitchFamily="18" charset="0"/>
                </a:rPr>
                <a:t>报名及学费</a:t>
              </a:r>
              <a:endParaRPr lang="en-US" altLang="zh-CN" sz="2400" b="1" dirty="0">
                <a:solidFill>
                  <a:srgbClr val="11598B"/>
                </a:solidFill>
                <a:latin typeface="微软雅黑" panose="020B0503020204020204" charset="-122"/>
                <a:ea typeface="微软雅黑" panose="020B0503020204020204" charset="-122"/>
                <a:cs typeface="Times New Roman" panose="02020603050405020304" pitchFamily="18" charset="0"/>
              </a:endParaRPr>
            </a:p>
            <a:p>
              <a:pPr marL="457200" indent="-457200">
                <a:lnSpc>
                  <a:spcPct val="150000"/>
                </a:lnSpc>
                <a:buAutoNum type="arabicPeriod"/>
              </a:pPr>
              <a:r>
                <a:rPr lang="zh-CN" altLang="en-US" sz="2400" b="1" dirty="0">
                  <a:solidFill>
                    <a:srgbClr val="11598B"/>
                  </a:solidFill>
                  <a:latin typeface="微软雅黑" panose="020B0503020204020204" charset="-122"/>
                  <a:ea typeface="微软雅黑" panose="020B0503020204020204" charset="-122"/>
                  <a:cs typeface="Times New Roman" panose="02020603050405020304" pitchFamily="18" charset="0"/>
                </a:rPr>
                <a:t>办理香港学生逗留签注</a:t>
              </a:r>
              <a:endParaRPr lang="en-US" altLang="zh-CN" sz="2400" b="1" dirty="0">
                <a:solidFill>
                  <a:srgbClr val="11598B"/>
                </a:solidFill>
                <a:latin typeface="微软雅黑" panose="020B0503020204020204" charset="-122"/>
                <a:ea typeface="微软雅黑" panose="020B0503020204020204" charset="-122"/>
                <a:cs typeface="Times New Roman" panose="02020603050405020304" pitchFamily="18" charset="0"/>
              </a:endParaRPr>
            </a:p>
          </p:txBody>
        </p:sp>
      </p:grpSp>
      <p:sp>
        <p:nvSpPr>
          <p:cNvPr id="9" name="Rectangle 2"/>
          <p:cNvSpPr>
            <a:spLocks noChangeArrowheads="1"/>
          </p:cNvSpPr>
          <p:nvPr/>
        </p:nvSpPr>
        <p:spPr bwMode="auto">
          <a:xfrm>
            <a:off x="2939527" y="152640"/>
            <a:ext cx="6509393"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anchor="ctr"/>
          <a:lstStyle>
            <a:lvl1pPr eaLnBrk="0" hangingPunct="0">
              <a:spcBef>
                <a:spcPct val="20000"/>
              </a:spcBef>
              <a:buClr>
                <a:schemeClr val="tx2"/>
              </a:buClr>
              <a:buFont typeface="Wingdings" panose="05000000000000000000" pitchFamily="2" charset="2"/>
              <a:buChar char="v"/>
              <a:defRPr sz="2400">
                <a:solidFill>
                  <a:schemeClr val="tx1"/>
                </a:solidFill>
                <a:latin typeface="Arial" panose="020B0604020202020204" pitchFamily="34" charset="0"/>
                <a:ea typeface="宋体" panose="02010600030101010101" pitchFamily="2" charset="-122"/>
                <a:sym typeface="Arial" panose="020B0604020202020204" pitchFamily="34" charset="0"/>
              </a:defRPr>
            </a:lvl1pPr>
            <a:lvl2pPr marL="742950" indent="-285750" eaLnBrk="0" hangingPunct="0">
              <a:spcBef>
                <a:spcPct val="20000"/>
              </a:spcBef>
              <a:buClr>
                <a:schemeClr val="accent1"/>
              </a:buClr>
              <a:buFont typeface="Wingdings" panose="05000000000000000000" pitchFamily="2" charset="2"/>
              <a:buChar char="§"/>
              <a:defRPr sz="2200">
                <a:solidFill>
                  <a:schemeClr val="tx1"/>
                </a:solidFill>
                <a:latin typeface="Arial" panose="020B0604020202020204" pitchFamily="34" charset="0"/>
                <a:ea typeface="宋体" panose="02010600030101010101" pitchFamily="2" charset="-122"/>
                <a:sym typeface="Arial" panose="020B0604020202020204" pitchFamily="34" charset="0"/>
              </a:defRPr>
            </a:lvl2pPr>
            <a:lvl3pPr marL="1143000" indent="-228600" eaLnBrk="0" hangingPunct="0">
              <a:spcBef>
                <a:spcPct val="20000"/>
              </a:spcBef>
              <a:buClr>
                <a:schemeClr val="accent2"/>
              </a:buClr>
              <a:buFont typeface="Wingdings" panose="05000000000000000000" pitchFamily="2" charset="2"/>
              <a:buChar char="•"/>
              <a:defRPr>
                <a:solidFill>
                  <a:schemeClr val="tx1"/>
                </a:solidFill>
                <a:latin typeface="Arial" panose="020B0604020202020204" pitchFamily="34" charset="0"/>
                <a:ea typeface="宋体" panose="02010600030101010101" pitchFamily="2" charset="-122"/>
                <a:sym typeface="Arial" panose="020B0604020202020204" pitchFamily="34" charset="0"/>
              </a:defRPr>
            </a:lvl3pPr>
            <a:lvl4pPr marL="1600200" indent="-228600" eaLnBrk="0" hangingPunct="0">
              <a:spcBef>
                <a:spcPct val="20000"/>
              </a:spcBef>
              <a:buClr>
                <a:schemeClr val="accent2"/>
              </a:buClr>
              <a:buFont typeface="Wingdings" panose="05000000000000000000" pitchFamily="2" charset="2"/>
              <a:buChar char="–"/>
              <a:defRPr sz="1600">
                <a:solidFill>
                  <a:schemeClr val="tx1"/>
                </a:solidFill>
                <a:latin typeface="Arial" panose="020B0604020202020204" pitchFamily="34" charset="0"/>
                <a:ea typeface="宋体" panose="02010600030101010101" pitchFamily="2" charset="-122"/>
                <a:sym typeface="Arial" panose="020B0604020202020204" pitchFamily="34" charset="0"/>
              </a:defRPr>
            </a:lvl4pPr>
            <a:lvl5pPr marL="2057400" indent="-228600" eaLnBrk="0" hangingPunct="0">
              <a:spcBef>
                <a:spcPct val="20000"/>
              </a:spcBef>
              <a:buClr>
                <a:schemeClr val="accent2"/>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5pPr>
            <a:lvl6pPr marL="2514600" indent="-228600" eaLnBrk="0" fontAlgn="base" hangingPunct="0">
              <a:spcBef>
                <a:spcPct val="20000"/>
              </a:spcBef>
              <a:spcAft>
                <a:spcPct val="0"/>
              </a:spcAft>
              <a:buClr>
                <a:schemeClr val="accent2"/>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6pPr>
            <a:lvl7pPr marL="2971800" indent="-228600" eaLnBrk="0" fontAlgn="base" hangingPunct="0">
              <a:spcBef>
                <a:spcPct val="20000"/>
              </a:spcBef>
              <a:spcAft>
                <a:spcPct val="0"/>
              </a:spcAft>
              <a:buClr>
                <a:schemeClr val="accent2"/>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7pPr>
            <a:lvl8pPr marL="3429000" indent="-228600" eaLnBrk="0" fontAlgn="base" hangingPunct="0">
              <a:spcBef>
                <a:spcPct val="20000"/>
              </a:spcBef>
              <a:spcAft>
                <a:spcPct val="0"/>
              </a:spcAft>
              <a:buClr>
                <a:schemeClr val="accent2"/>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8pPr>
            <a:lvl9pPr marL="3886200" indent="-228600" eaLnBrk="0" fontAlgn="base" hangingPunct="0">
              <a:spcBef>
                <a:spcPct val="20000"/>
              </a:spcBef>
              <a:spcAft>
                <a:spcPct val="0"/>
              </a:spcAft>
              <a:buClr>
                <a:schemeClr val="accent2"/>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9pPr>
          </a:lstStyle>
          <a:p>
            <a:pPr fontAlgn="base">
              <a:spcBef>
                <a:spcPct val="0"/>
              </a:spcBef>
              <a:spcAft>
                <a:spcPct val="0"/>
              </a:spcAft>
              <a:buClrTx/>
              <a:buFont typeface="Wingdings" panose="05000000000000000000" pitchFamily="2" charset="2"/>
              <a:buNone/>
            </a:pPr>
            <a:r>
              <a:rPr lang="en-US" altLang="zh-CN" sz="3600" b="1" dirty="0">
                <a:solidFill>
                  <a:srgbClr val="11598B"/>
                </a:solidFill>
                <a:latin typeface="微软雅黑" panose="020B0503020204020204" charset="-122"/>
                <a:ea typeface="微软雅黑" panose="020B0503020204020204" charset="-122"/>
                <a:sym typeface="黑体" panose="02010609060101010101" pitchFamily="49" charset="-122"/>
              </a:rPr>
              <a:t>2025 HKBU</a:t>
            </a:r>
            <a:r>
              <a:rPr lang="zh-CN" altLang="en-US" sz="3600" b="1" dirty="0">
                <a:solidFill>
                  <a:srgbClr val="11598B"/>
                </a:solidFill>
                <a:latin typeface="微软雅黑" panose="020B0503020204020204" charset="-122"/>
                <a:ea typeface="微软雅黑" panose="020B0503020204020204" charset="-122"/>
                <a:sym typeface="黑体" panose="02010609060101010101" pitchFamily="49" charset="-122"/>
              </a:rPr>
              <a:t>暑课 话你知多</a:t>
            </a:r>
            <a:r>
              <a:rPr lang="en-US" altLang="zh-CN" sz="3600" b="1" dirty="0">
                <a:solidFill>
                  <a:srgbClr val="11598B"/>
                </a:solidFill>
                <a:latin typeface="微软雅黑" panose="020B0503020204020204" charset="-122"/>
                <a:ea typeface="微软雅黑" panose="020B0503020204020204" charset="-122"/>
                <a:sym typeface="黑体" panose="02010609060101010101" pitchFamily="49" charset="-122"/>
              </a:rPr>
              <a:t>D</a:t>
            </a:r>
            <a:endParaRPr lang="zh-CN" altLang="en-US" sz="3600" b="1" dirty="0">
              <a:solidFill>
                <a:srgbClr val="11598B"/>
              </a:solidFill>
              <a:latin typeface="微软雅黑" panose="020B0503020204020204" charset="-122"/>
              <a:ea typeface="微软雅黑" panose="020B0503020204020204" charset="-122"/>
              <a:sym typeface="微软雅黑" panose="020B0503020204020204" charset="-122"/>
            </a:endParaRPr>
          </a:p>
        </p:txBody>
      </p:sp>
      <p:pic>
        <p:nvPicPr>
          <p:cNvPr id="10" name="圖形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264387" y="6063435"/>
            <a:ext cx="3773722" cy="69313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44"/>
          <p:cNvPicPr>
            <a:picLocks noChangeAspect="1"/>
          </p:cNvPicPr>
          <p:nvPr/>
        </p:nvPicPr>
        <p:blipFill rotWithShape="1">
          <a:blip r:embed="rId3" cstate="print"/>
          <a:srcRect/>
          <a:stretch>
            <a:fillRect/>
          </a:stretch>
        </p:blipFill>
        <p:spPr>
          <a:xfrm>
            <a:off x="0" y="546558"/>
            <a:ext cx="12192306" cy="6342914"/>
          </a:xfrm>
          <a:prstGeom prst="rect">
            <a:avLst/>
          </a:prstGeom>
        </p:spPr>
      </p:pic>
      <p:pic>
        <p:nvPicPr>
          <p:cNvPr id="7" name="图片 6"/>
          <p:cNvPicPr>
            <a:picLocks noChangeAspect="1"/>
          </p:cNvPicPr>
          <p:nvPr/>
        </p:nvPicPr>
        <p:blipFill rotWithShape="1">
          <a:blip r:embed="rId4" cstate="print"/>
          <a:srcRect r="-74"/>
          <a:stretch>
            <a:fillRect/>
          </a:stretch>
        </p:blipFill>
        <p:spPr>
          <a:xfrm>
            <a:off x="-9034" y="-12529"/>
            <a:ext cx="12200691" cy="1096611"/>
          </a:xfrm>
          <a:prstGeom prst="rect">
            <a:avLst/>
          </a:prstGeom>
        </p:spPr>
      </p:pic>
      <p:sp>
        <p:nvSpPr>
          <p:cNvPr id="4" name="Rectangle 24"/>
          <p:cNvSpPr/>
          <p:nvPr/>
        </p:nvSpPr>
        <p:spPr>
          <a:xfrm>
            <a:off x="-9034" y="-12297"/>
            <a:ext cx="12201034" cy="892397"/>
          </a:xfrm>
          <a:prstGeom prst="rect">
            <a:avLst/>
          </a:prstGeom>
          <a:gradFill flip="none" rotWithShape="1">
            <a:gsLst>
              <a:gs pos="0">
                <a:srgbClr val="11598B"/>
              </a:gs>
              <a:gs pos="100000">
                <a:srgbClr val="0BB6AD">
                  <a:alpha val="7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矩形 17"/>
          <p:cNvSpPr/>
          <p:nvPr/>
        </p:nvSpPr>
        <p:spPr>
          <a:xfrm>
            <a:off x="1231116" y="254171"/>
            <a:ext cx="8821628" cy="584775"/>
          </a:xfrm>
          <a:prstGeom prst="rect">
            <a:avLst/>
          </a:prstGeom>
        </p:spPr>
        <p:txBody>
          <a:bodyPr wrap="square">
            <a:spAutoFit/>
          </a:bodyPr>
          <a:lstStyle/>
          <a:p>
            <a:r>
              <a:rPr lang="en-US" altLang="zh-CN" sz="3200" b="1" dirty="0">
                <a:solidFill>
                  <a:schemeClr val="bg1"/>
                </a:solidFill>
                <a:latin typeface="微软雅黑" panose="020B0503020204020204" charset="-122"/>
                <a:ea typeface="微软雅黑" panose="020B0503020204020204" charset="-122"/>
              </a:rPr>
              <a:t>E-VISA &amp; </a:t>
            </a:r>
            <a:r>
              <a:rPr lang="zh-CN" altLang="en-US" sz="3200" b="1" dirty="0">
                <a:solidFill>
                  <a:schemeClr val="bg1"/>
                </a:solidFill>
                <a:latin typeface="微软雅黑" panose="020B0503020204020204" charset="-122"/>
                <a:ea typeface="微软雅黑" panose="020B0503020204020204" charset="-122"/>
              </a:rPr>
              <a:t>短期课程证明</a:t>
            </a:r>
            <a:r>
              <a:rPr lang="en-US" altLang="zh-CN" sz="3200" b="1" dirty="0">
                <a:solidFill>
                  <a:schemeClr val="bg1"/>
                </a:solidFill>
                <a:latin typeface="微软雅黑" panose="020B0503020204020204" charset="-122"/>
                <a:ea typeface="微软雅黑" panose="020B0503020204020204" charset="-122"/>
              </a:rPr>
              <a:t> </a:t>
            </a:r>
            <a:r>
              <a:rPr lang="zh-CN" altLang="en-US" sz="3200" b="1" dirty="0">
                <a:solidFill>
                  <a:schemeClr val="bg1"/>
                </a:solidFill>
                <a:latin typeface="微软雅黑" panose="020B0503020204020204" charset="-122"/>
                <a:ea typeface="微软雅黑" panose="020B0503020204020204" charset="-122"/>
              </a:rPr>
              <a:t>样本</a:t>
            </a:r>
          </a:p>
        </p:txBody>
      </p:sp>
      <p:pic>
        <p:nvPicPr>
          <p:cNvPr id="6" name="Picture 3"/>
          <p:cNvPicPr>
            <a:picLocks noChangeAspect="1"/>
          </p:cNvPicPr>
          <p:nvPr/>
        </p:nvPicPr>
        <p:blipFill rotWithShape="1">
          <a:blip r:embed="rId5" cstate="screen"/>
          <a:srcRect/>
          <a:stretch>
            <a:fillRect/>
          </a:stretch>
        </p:blipFill>
        <p:spPr>
          <a:xfrm>
            <a:off x="380280" y="191452"/>
            <a:ext cx="725473" cy="688648"/>
          </a:xfrm>
          <a:prstGeom prst="rect">
            <a:avLst/>
          </a:prstGeom>
        </p:spPr>
      </p:pic>
      <p:pic>
        <p:nvPicPr>
          <p:cNvPr id="2" name="圖形 1"/>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218358" y="143860"/>
            <a:ext cx="3686839" cy="677175"/>
          </a:xfrm>
          <a:prstGeom prst="rect">
            <a:avLst/>
          </a:prstGeom>
        </p:spPr>
      </p:pic>
      <p:pic>
        <p:nvPicPr>
          <p:cNvPr id="9" name="Picture 8">
            <a:extLst>
              <a:ext uri="{FF2B5EF4-FFF2-40B4-BE49-F238E27FC236}">
                <a16:creationId xmlns:a16="http://schemas.microsoft.com/office/drawing/2014/main" id="{B7EBBB14-FBEF-494E-AC57-128B2FEFC47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622242" y="2166997"/>
            <a:ext cx="6947516" cy="4547143"/>
          </a:xfrm>
          <a:prstGeom prst="rect">
            <a:avLst/>
          </a:prstGeom>
        </p:spPr>
      </p:pic>
      <p:sp>
        <p:nvSpPr>
          <p:cNvPr id="11" name="Rectangle 10">
            <a:extLst>
              <a:ext uri="{FF2B5EF4-FFF2-40B4-BE49-F238E27FC236}">
                <a16:creationId xmlns:a16="http://schemas.microsoft.com/office/drawing/2014/main" id="{95BAAF1A-5EEE-41B1-B19A-3123753819FE}"/>
              </a:ext>
            </a:extLst>
          </p:cNvPr>
          <p:cNvSpPr/>
          <p:nvPr/>
        </p:nvSpPr>
        <p:spPr>
          <a:xfrm>
            <a:off x="4161921" y="2690592"/>
            <a:ext cx="3492644" cy="429680"/>
          </a:xfrm>
          <a:prstGeom prst="rect">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3F92630A-2DE1-4634-87D1-2636C325CA0E}"/>
              </a:ext>
            </a:extLst>
          </p:cNvPr>
          <p:cNvSpPr txBox="1"/>
          <p:nvPr/>
        </p:nvSpPr>
        <p:spPr>
          <a:xfrm>
            <a:off x="2491607" y="1407024"/>
            <a:ext cx="7199407" cy="461665"/>
          </a:xfrm>
          <a:prstGeom prst="rect">
            <a:avLst/>
          </a:prstGeom>
          <a:noFill/>
        </p:spPr>
        <p:txBody>
          <a:bodyPr wrap="none" rtlCol="0">
            <a:spAutoFit/>
          </a:bodyPr>
          <a:lstStyle/>
          <a:p>
            <a:r>
              <a:rPr lang="zh-CN" altLang="en-US" sz="2400" b="1" dirty="0">
                <a:solidFill>
                  <a:schemeClr val="bg1"/>
                </a:solidFill>
                <a:latin typeface="微软雅黑" panose="020B0503020204020204" charset="-122"/>
                <a:ea typeface="微软雅黑" panose="020B0503020204020204" charset="-122"/>
              </a:rPr>
              <a:t>“逗留（</a:t>
            </a:r>
            <a:r>
              <a:rPr lang="en-US" altLang="zh-CN" sz="2400" b="1" dirty="0">
                <a:solidFill>
                  <a:schemeClr val="bg1"/>
                </a:solidFill>
                <a:latin typeface="微软雅黑" panose="020B0503020204020204" charset="-122"/>
                <a:ea typeface="微软雅黑" panose="020B0503020204020204" charset="-122"/>
              </a:rPr>
              <a:t>D</a:t>
            </a:r>
            <a:r>
              <a:rPr lang="zh-CN" altLang="en-US" sz="2400" b="1" dirty="0">
                <a:solidFill>
                  <a:schemeClr val="bg1"/>
                </a:solidFill>
                <a:latin typeface="微软雅黑" panose="020B0503020204020204" charset="-122"/>
                <a:ea typeface="微软雅黑" panose="020B0503020204020204" charset="-122"/>
              </a:rPr>
              <a:t>）”签办理成功后港澳通行证背面图示：</a:t>
            </a:r>
            <a:endParaRPr lang="en-US" sz="2400" b="1" dirty="0">
              <a:solidFill>
                <a:schemeClr val="bg1"/>
              </a:solidFill>
              <a:latin typeface="微软雅黑" panose="020B0503020204020204" charset="-122"/>
              <a:ea typeface="微软雅黑" panose="020B0503020204020204" charset="-122"/>
            </a:endParaRPr>
          </a:p>
        </p:txBody>
      </p:sp>
      <p:cxnSp>
        <p:nvCxnSpPr>
          <p:cNvPr id="14" name="Straight Arrow Connector 13">
            <a:extLst>
              <a:ext uri="{FF2B5EF4-FFF2-40B4-BE49-F238E27FC236}">
                <a16:creationId xmlns:a16="http://schemas.microsoft.com/office/drawing/2014/main" id="{635B1198-C7DA-43EE-BF20-C2B23A2CE6FB}"/>
              </a:ext>
            </a:extLst>
          </p:cNvPr>
          <p:cNvCxnSpPr>
            <a:cxnSpLocks/>
          </p:cNvCxnSpPr>
          <p:nvPr/>
        </p:nvCxnSpPr>
        <p:spPr>
          <a:xfrm>
            <a:off x="7654565" y="2978870"/>
            <a:ext cx="2092750" cy="21681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ED34E838-D7D2-4F5E-8D45-8EC22B5A0024}"/>
              </a:ext>
            </a:extLst>
          </p:cNvPr>
          <p:cNvSpPr txBox="1"/>
          <p:nvPr/>
        </p:nvSpPr>
        <p:spPr>
          <a:xfrm>
            <a:off x="9747315" y="3049258"/>
            <a:ext cx="2318994" cy="584775"/>
          </a:xfrm>
          <a:prstGeom prst="rect">
            <a:avLst/>
          </a:prstGeom>
          <a:noFill/>
        </p:spPr>
        <p:txBody>
          <a:bodyPr wrap="square" rtlCol="0">
            <a:spAutoFit/>
          </a:bodyPr>
          <a:lstStyle/>
          <a:p>
            <a:pPr algn="just"/>
            <a:r>
              <a:rPr lang="zh-CN" altLang="en-US" sz="1600" b="1" dirty="0">
                <a:solidFill>
                  <a:srgbClr val="FF0000"/>
                </a:solidFill>
                <a:latin typeface="微软雅黑" panose="020B0503020204020204" charset="-122"/>
                <a:ea typeface="微软雅黑" panose="020B0503020204020204" charset="-122"/>
              </a:rPr>
              <a:t>表示有效期内不限制</a:t>
            </a:r>
            <a:endParaRPr lang="en-US" altLang="zh-CN" sz="1600" b="1" dirty="0">
              <a:solidFill>
                <a:srgbClr val="FF0000"/>
              </a:solidFill>
              <a:latin typeface="微软雅黑" panose="020B0503020204020204" charset="-122"/>
              <a:ea typeface="微软雅黑" panose="020B0503020204020204" charset="-122"/>
            </a:endParaRPr>
          </a:p>
          <a:p>
            <a:pPr algn="just"/>
            <a:r>
              <a:rPr lang="zh-CN" altLang="en-US" sz="1600" b="1" dirty="0">
                <a:solidFill>
                  <a:srgbClr val="FF0000"/>
                </a:solidFill>
                <a:latin typeface="微软雅黑" panose="020B0503020204020204" charset="-122"/>
                <a:ea typeface="微软雅黑" panose="020B0503020204020204" charset="-122"/>
              </a:rPr>
              <a:t>出入香港的时长和次数</a:t>
            </a:r>
            <a:endParaRPr lang="en-US" sz="1600" b="1" dirty="0">
              <a:solidFill>
                <a:srgbClr val="FF0000"/>
              </a:solidFill>
              <a:latin typeface="微软雅黑" panose="020B0503020204020204" charset="-122"/>
              <a:ea typeface="微软雅黑" panose="020B0503020204020204" charset="-122"/>
            </a:endParaRPr>
          </a:p>
        </p:txBody>
      </p:sp>
    </p:spTree>
    <p:extLst>
      <p:ext uri="{BB962C8B-B14F-4D97-AF65-F5344CB8AC3E}">
        <p14:creationId xmlns:p14="http://schemas.microsoft.com/office/powerpoint/2010/main" val="25610158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圖片 8" descr="一張含有 戶外, 天空, 樹狀, 建築 的圖片&#10;&#10;自動產生的描述"/>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25320" y="0"/>
            <a:ext cx="10266680" cy="6858000"/>
          </a:xfrm>
          <a:prstGeom prst="rect">
            <a:avLst/>
          </a:prstGeom>
        </p:spPr>
      </p:pic>
      <p:sp>
        <p:nvSpPr>
          <p:cNvPr id="5" name="任意多边形: 形状 10"/>
          <p:cNvSpPr/>
          <p:nvPr/>
        </p:nvSpPr>
        <p:spPr>
          <a:xfrm>
            <a:off x="-1" y="1365813"/>
            <a:ext cx="6667019" cy="5516346"/>
          </a:xfrm>
          <a:custGeom>
            <a:avLst/>
            <a:gdLst>
              <a:gd name="connsiteX0" fmla="*/ 1710307 w 7446941"/>
              <a:gd name="connsiteY0" fmla="*/ 0 h 5246837"/>
              <a:gd name="connsiteX1" fmla="*/ 7446941 w 7446941"/>
              <a:gd name="connsiteY1" fmla="*/ 5246837 h 5246837"/>
              <a:gd name="connsiteX2" fmla="*/ 0 w 7446941"/>
              <a:gd name="connsiteY2" fmla="*/ 5246837 h 5246837"/>
              <a:gd name="connsiteX3" fmla="*/ 0 w 7446941"/>
              <a:gd name="connsiteY3" fmla="*/ 1634984 h 5246837"/>
            </a:gdLst>
            <a:ahLst/>
            <a:cxnLst>
              <a:cxn ang="0">
                <a:pos x="connsiteX0" y="connsiteY0"/>
              </a:cxn>
              <a:cxn ang="0">
                <a:pos x="connsiteX1" y="connsiteY1"/>
              </a:cxn>
              <a:cxn ang="0">
                <a:pos x="connsiteX2" y="connsiteY2"/>
              </a:cxn>
              <a:cxn ang="0">
                <a:pos x="connsiteX3" y="connsiteY3"/>
              </a:cxn>
            </a:cxnLst>
            <a:rect l="l" t="t" r="r" b="b"/>
            <a:pathLst>
              <a:path w="7446941" h="5246837">
                <a:moveTo>
                  <a:pt x="1710307" y="0"/>
                </a:moveTo>
                <a:lnTo>
                  <a:pt x="7446941" y="5246837"/>
                </a:lnTo>
                <a:lnTo>
                  <a:pt x="0" y="5246837"/>
                </a:lnTo>
                <a:lnTo>
                  <a:pt x="0" y="163498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任意多边形: 形状 11"/>
          <p:cNvSpPr/>
          <p:nvPr/>
        </p:nvSpPr>
        <p:spPr>
          <a:xfrm rot="5400000">
            <a:off x="-1083205" y="1059044"/>
            <a:ext cx="4318370" cy="2151963"/>
          </a:xfrm>
          <a:custGeom>
            <a:avLst/>
            <a:gdLst>
              <a:gd name="connsiteX0" fmla="*/ 0 w 3488052"/>
              <a:gd name="connsiteY0" fmla="*/ 2369018 h 2369018"/>
              <a:gd name="connsiteX1" fmla="*/ 0 w 3488052"/>
              <a:gd name="connsiteY1" fmla="*/ 1300650 h 2369018"/>
              <a:gd name="connsiteX2" fmla="*/ 1191821 w 3488052"/>
              <a:gd name="connsiteY2" fmla="*/ 0 h 2369018"/>
              <a:gd name="connsiteX3" fmla="*/ 3488052 w 3488052"/>
              <a:gd name="connsiteY3" fmla="*/ 2369018 h 2369018"/>
            </a:gdLst>
            <a:ahLst/>
            <a:cxnLst>
              <a:cxn ang="0">
                <a:pos x="connsiteX0" y="connsiteY0"/>
              </a:cxn>
              <a:cxn ang="0">
                <a:pos x="connsiteX1" y="connsiteY1"/>
              </a:cxn>
              <a:cxn ang="0">
                <a:pos x="connsiteX2" y="connsiteY2"/>
              </a:cxn>
              <a:cxn ang="0">
                <a:pos x="connsiteX3" y="connsiteY3"/>
              </a:cxn>
            </a:cxnLst>
            <a:rect l="l" t="t" r="r" b="b"/>
            <a:pathLst>
              <a:path w="3488052" h="2369018">
                <a:moveTo>
                  <a:pt x="0" y="2369018"/>
                </a:moveTo>
                <a:lnTo>
                  <a:pt x="0" y="1300650"/>
                </a:lnTo>
                <a:lnTo>
                  <a:pt x="1191821" y="0"/>
                </a:lnTo>
                <a:lnTo>
                  <a:pt x="3488052" y="2369018"/>
                </a:lnTo>
                <a:close/>
              </a:path>
            </a:pathLst>
          </a:custGeom>
          <a:solidFill>
            <a:schemeClr val="bg1">
              <a:lumMod val="85000"/>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TextBox 1"/>
          <p:cNvSpPr txBox="1"/>
          <p:nvPr/>
        </p:nvSpPr>
        <p:spPr>
          <a:xfrm>
            <a:off x="273093" y="3746094"/>
            <a:ext cx="6898888" cy="923330"/>
          </a:xfrm>
          <a:prstGeom prst="rect">
            <a:avLst/>
          </a:prstGeom>
          <a:noFill/>
        </p:spPr>
        <p:txBody>
          <a:bodyPr wrap="square" rtlCol="0">
            <a:spAutoFit/>
          </a:bodyPr>
          <a:lstStyle/>
          <a:p>
            <a:r>
              <a:rPr lang="zh-CN" altLang="en-US" sz="5400" b="1" dirty="0">
                <a:solidFill>
                  <a:schemeClr val="accent1">
                    <a:lumMod val="50000"/>
                  </a:schemeClr>
                </a:solidFill>
                <a:latin typeface="微软雅黑" panose="020B0503020204020204" charset="-122"/>
                <a:ea typeface="微软雅黑" panose="020B0503020204020204" charset="-122"/>
                <a:cs typeface="Times New Roman" panose="02020603050405020304" pitchFamily="18" charset="0"/>
              </a:rPr>
              <a:t>答 疑 时 间</a:t>
            </a:r>
            <a:endParaRPr lang="en-GB" sz="5400" b="1" dirty="0">
              <a:solidFill>
                <a:schemeClr val="accent1">
                  <a:lumMod val="50000"/>
                </a:schemeClr>
              </a:solidFill>
              <a:latin typeface="微软雅黑" panose="020B0503020204020204" charset="-122"/>
              <a:ea typeface="微软雅黑" panose="020B0503020204020204" charset="-122"/>
              <a:cs typeface="Times New Roman" panose="02020603050405020304" pitchFamily="18" charset="0"/>
            </a:endParaRPr>
          </a:p>
        </p:txBody>
      </p:sp>
      <p:pic>
        <p:nvPicPr>
          <p:cNvPr id="11" name="圖形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966496" y="132514"/>
            <a:ext cx="3955412" cy="726505"/>
          </a:xfrm>
          <a:prstGeom prst="rect">
            <a:avLst/>
          </a:prstGeom>
        </p:spPr>
      </p:pic>
      <p:sp>
        <p:nvSpPr>
          <p:cNvPr id="7" name="TextBox 6"/>
          <p:cNvSpPr txBox="1"/>
          <p:nvPr/>
        </p:nvSpPr>
        <p:spPr>
          <a:xfrm>
            <a:off x="137801" y="5435072"/>
            <a:ext cx="7034180" cy="1200329"/>
          </a:xfrm>
          <a:prstGeom prst="rect">
            <a:avLst/>
          </a:prstGeom>
          <a:noFill/>
        </p:spPr>
        <p:txBody>
          <a:bodyPr wrap="square" rtlCol="0">
            <a:spAutoFit/>
          </a:bodyPr>
          <a:lstStyle/>
          <a:p>
            <a:r>
              <a:rPr lang="zh-CN" altLang="en-US" sz="3600" b="1" dirty="0">
                <a:solidFill>
                  <a:schemeClr val="accent1">
                    <a:lumMod val="50000"/>
                  </a:schemeClr>
                </a:solidFill>
                <a:latin typeface="微软雅黑" panose="020B0503020204020204" charset="-122"/>
                <a:ea typeface="微软雅黑" panose="020B0503020204020204" charset="-122"/>
                <a:cs typeface="Times New Roman" panose="02020603050405020304" pitchFamily="18" charset="0"/>
              </a:rPr>
              <a:t>欢迎报读</a:t>
            </a:r>
            <a:endParaRPr lang="en-US" altLang="zh-CN" sz="3600" b="1" dirty="0">
              <a:solidFill>
                <a:schemeClr val="accent1">
                  <a:lumMod val="50000"/>
                </a:schemeClr>
              </a:solidFill>
              <a:latin typeface="微软雅黑" panose="020B0503020204020204" charset="-122"/>
              <a:ea typeface="微软雅黑" panose="020B0503020204020204" charset="-122"/>
              <a:cs typeface="Times New Roman" panose="02020603050405020304" pitchFamily="18" charset="0"/>
            </a:endParaRPr>
          </a:p>
          <a:p>
            <a:r>
              <a:rPr lang="en-US" altLang="zh-CN" sz="3600" b="1" dirty="0">
                <a:solidFill>
                  <a:schemeClr val="accent1">
                    <a:lumMod val="50000"/>
                  </a:schemeClr>
                </a:solidFill>
                <a:latin typeface="微软雅黑" panose="020B0503020204020204" charset="-122"/>
                <a:ea typeface="微软雅黑" panose="020B0503020204020204" charset="-122"/>
                <a:cs typeface="Times New Roman" panose="02020603050405020304" pitchFamily="18" charset="0"/>
              </a:rPr>
              <a:t>2025</a:t>
            </a:r>
            <a:r>
              <a:rPr lang="zh-CN" altLang="en-US" sz="3600" b="1" dirty="0">
                <a:solidFill>
                  <a:schemeClr val="accent1">
                    <a:lumMod val="50000"/>
                  </a:schemeClr>
                </a:solidFill>
                <a:latin typeface="微软雅黑" panose="020B0503020204020204" charset="-122"/>
                <a:ea typeface="微软雅黑" panose="020B0503020204020204" charset="-122"/>
                <a:cs typeface="Times New Roman" panose="02020603050405020304" pitchFamily="18" charset="0"/>
              </a:rPr>
              <a:t>香港浸会大学暑期课程</a:t>
            </a:r>
            <a:endParaRPr lang="en-GB" sz="3600" b="1" dirty="0">
              <a:solidFill>
                <a:schemeClr val="accent1">
                  <a:lumMod val="50000"/>
                </a:schemeClr>
              </a:solidFill>
              <a:latin typeface="微软雅黑" panose="020B0503020204020204" charset="-122"/>
              <a:ea typeface="微软雅黑" panose="020B0503020204020204" charset="-122"/>
              <a:cs typeface="Times New Roman" panose="02020603050405020304" pitchFamily="18"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图片 9"/>
          <p:cNvPicPr>
            <a:picLocks noChangeAspect="1"/>
          </p:cNvPicPr>
          <p:nvPr/>
        </p:nvPicPr>
        <p:blipFill>
          <a:blip r:embed="rId3"/>
          <a:stretch>
            <a:fillRect/>
          </a:stretch>
        </p:blipFill>
        <p:spPr>
          <a:xfrm rot="16200000">
            <a:off x="5626665" y="292663"/>
            <a:ext cx="929640" cy="12201034"/>
          </a:xfrm>
          <a:prstGeom prst="rect">
            <a:avLst/>
          </a:prstGeom>
        </p:spPr>
      </p:pic>
      <p:sp>
        <p:nvSpPr>
          <p:cNvPr id="35" name="Rectangle 24"/>
          <p:cNvSpPr/>
          <p:nvPr/>
        </p:nvSpPr>
        <p:spPr>
          <a:xfrm>
            <a:off x="-9035" y="1638119"/>
            <a:ext cx="12200691" cy="4656666"/>
          </a:xfrm>
          <a:prstGeom prst="rect">
            <a:avLst/>
          </a:prstGeom>
          <a:gradFill flip="none" rotWithShape="1">
            <a:gsLst>
              <a:gs pos="0">
                <a:srgbClr val="11598B"/>
              </a:gs>
              <a:gs pos="100000">
                <a:srgbClr val="0BB6AD">
                  <a:alpha val="7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5" name="图片 6"/>
          <p:cNvPicPr>
            <a:picLocks noChangeAspect="1"/>
          </p:cNvPicPr>
          <p:nvPr/>
        </p:nvPicPr>
        <p:blipFill rotWithShape="1">
          <a:blip r:embed="rId4" cstate="print"/>
          <a:srcRect r="-74"/>
          <a:stretch>
            <a:fillRect/>
          </a:stretch>
        </p:blipFill>
        <p:spPr>
          <a:xfrm>
            <a:off x="-9034" y="-12529"/>
            <a:ext cx="12200691" cy="1096611"/>
          </a:xfrm>
          <a:prstGeom prst="rect">
            <a:avLst/>
          </a:prstGeom>
        </p:spPr>
      </p:pic>
      <p:sp>
        <p:nvSpPr>
          <p:cNvPr id="26" name="Rectangle 24"/>
          <p:cNvSpPr/>
          <p:nvPr/>
        </p:nvSpPr>
        <p:spPr>
          <a:xfrm>
            <a:off x="-9034" y="-12297"/>
            <a:ext cx="12201034" cy="1096611"/>
          </a:xfrm>
          <a:prstGeom prst="rect">
            <a:avLst/>
          </a:prstGeom>
          <a:gradFill flip="none" rotWithShape="1">
            <a:gsLst>
              <a:gs pos="0">
                <a:srgbClr val="11598B"/>
              </a:gs>
              <a:gs pos="100000">
                <a:srgbClr val="0BB6AD">
                  <a:alpha val="7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矩形 17"/>
          <p:cNvSpPr/>
          <p:nvPr/>
        </p:nvSpPr>
        <p:spPr>
          <a:xfrm>
            <a:off x="1231116" y="254171"/>
            <a:ext cx="8821628" cy="584775"/>
          </a:xfrm>
          <a:prstGeom prst="rect">
            <a:avLst/>
          </a:prstGeom>
        </p:spPr>
        <p:txBody>
          <a:bodyPr wrap="square">
            <a:spAutoFit/>
          </a:bodyPr>
          <a:lstStyle/>
          <a:p>
            <a:r>
              <a:rPr lang="en-US" altLang="zh-CN" sz="3200" b="1" dirty="0">
                <a:solidFill>
                  <a:schemeClr val="bg1"/>
                </a:solidFill>
                <a:latin typeface="微软雅黑" panose="020B0503020204020204" charset="-122"/>
                <a:ea typeface="微软雅黑" panose="020B0503020204020204" charset="-122"/>
              </a:rPr>
              <a:t>HKBU</a:t>
            </a:r>
            <a:r>
              <a:rPr lang="zh-CN" altLang="en-US" sz="3200" b="1" dirty="0">
                <a:solidFill>
                  <a:schemeClr val="bg1"/>
                </a:solidFill>
                <a:latin typeface="微软雅黑" panose="020B0503020204020204" charset="-122"/>
                <a:ea typeface="微软雅黑" panose="020B0503020204020204" charset="-122"/>
              </a:rPr>
              <a:t>暑期课程目的</a:t>
            </a:r>
          </a:p>
        </p:txBody>
      </p:sp>
      <p:pic>
        <p:nvPicPr>
          <p:cNvPr id="28" name="Picture 3"/>
          <p:cNvPicPr>
            <a:picLocks noChangeAspect="1"/>
          </p:cNvPicPr>
          <p:nvPr/>
        </p:nvPicPr>
        <p:blipFill rotWithShape="1">
          <a:blip r:embed="rId5" cstate="screen"/>
          <a:srcRect/>
          <a:stretch>
            <a:fillRect/>
          </a:stretch>
        </p:blipFill>
        <p:spPr>
          <a:xfrm>
            <a:off x="380280" y="191452"/>
            <a:ext cx="725473" cy="688648"/>
          </a:xfrm>
          <a:prstGeom prst="rect">
            <a:avLst/>
          </a:prstGeom>
        </p:spPr>
      </p:pic>
      <p:pic>
        <p:nvPicPr>
          <p:cNvPr id="6" name="圖片 5" descr="一張含有 戶外, 天空, 雲, 樹狀 的圖片&#10;&#10;自動產生的描述"/>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80280" y="1079946"/>
            <a:ext cx="3852036" cy="5778054"/>
          </a:xfrm>
          <a:prstGeom prst="rect">
            <a:avLst/>
          </a:prstGeom>
        </p:spPr>
      </p:pic>
      <p:pic>
        <p:nvPicPr>
          <p:cNvPr id="7" name="圖形 6"/>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146228" y="151887"/>
            <a:ext cx="3740651" cy="687059"/>
          </a:xfrm>
          <a:prstGeom prst="rect">
            <a:avLst/>
          </a:prstGeom>
        </p:spPr>
      </p:pic>
      <p:sp>
        <p:nvSpPr>
          <p:cNvPr id="11" name="Rectangle 10"/>
          <p:cNvSpPr/>
          <p:nvPr/>
        </p:nvSpPr>
        <p:spPr>
          <a:xfrm>
            <a:off x="4272712" y="2077557"/>
            <a:ext cx="7747029" cy="1422954"/>
          </a:xfrm>
          <a:prstGeom prst="rect">
            <a:avLst/>
          </a:prstGeom>
        </p:spPr>
        <p:txBody>
          <a:bodyPr wrap="square">
            <a:spAutoFit/>
          </a:bodyPr>
          <a:lstStyle/>
          <a:p>
            <a:pPr>
              <a:lnSpc>
                <a:spcPct val="150000"/>
              </a:lnSpc>
            </a:pPr>
            <a:r>
              <a:rPr lang="en-US" altLang="zh-CN" sz="2000" dirty="0">
                <a:solidFill>
                  <a:schemeClr val="bg1"/>
                </a:solidFill>
                <a:latin typeface="微软雅黑" panose="020B0503020204020204" charset="-122"/>
                <a:ea typeface="微软雅黑" panose="020B0503020204020204" charset="-122"/>
                <a:cs typeface="Times New Roman" panose="02020603050405020304" pitchFamily="18" charset="0"/>
              </a:rPr>
              <a:t>1</a:t>
            </a:r>
            <a:r>
              <a:rPr lang="zh-CN" altLang="en-US" sz="2000" dirty="0">
                <a:solidFill>
                  <a:schemeClr val="bg1"/>
                </a:solidFill>
                <a:latin typeface="微软雅黑" panose="020B0503020204020204" charset="-122"/>
                <a:ea typeface="微软雅黑" panose="020B0503020204020204" charset="-122"/>
                <a:cs typeface="Times New Roman" panose="02020603050405020304" pitchFamily="18" charset="0"/>
              </a:rPr>
              <a:t>、提供机会让同学们体验香港社会生活及大学环境并与当地学生互动交流。在暑课中，我们会安排丰富的社会实践活动，包括参访香港某些机构等；</a:t>
            </a:r>
          </a:p>
        </p:txBody>
      </p:sp>
      <p:sp>
        <p:nvSpPr>
          <p:cNvPr id="3" name="Rectangle 2"/>
          <p:cNvSpPr/>
          <p:nvPr/>
        </p:nvSpPr>
        <p:spPr>
          <a:xfrm>
            <a:off x="4272712" y="4115029"/>
            <a:ext cx="7679295" cy="1422954"/>
          </a:xfrm>
          <a:prstGeom prst="rect">
            <a:avLst/>
          </a:prstGeom>
        </p:spPr>
        <p:txBody>
          <a:bodyPr wrap="square">
            <a:spAutoFit/>
          </a:bodyPr>
          <a:lstStyle/>
          <a:p>
            <a:pPr>
              <a:lnSpc>
                <a:spcPct val="150000"/>
              </a:lnSpc>
            </a:pPr>
            <a:r>
              <a:rPr lang="en-US" altLang="zh-CN" sz="2000" dirty="0">
                <a:solidFill>
                  <a:schemeClr val="bg1"/>
                </a:solidFill>
                <a:latin typeface="微软雅黑" panose="020B0503020204020204" charset="-122"/>
                <a:ea typeface="微软雅黑" panose="020B0503020204020204" charset="-122"/>
                <a:cs typeface="Times New Roman" panose="02020603050405020304" pitchFamily="18" charset="0"/>
              </a:rPr>
              <a:t>2</a:t>
            </a:r>
            <a:r>
              <a:rPr lang="zh-CN" altLang="en-US" sz="2000" dirty="0">
                <a:solidFill>
                  <a:schemeClr val="bg1"/>
                </a:solidFill>
                <a:latin typeface="微软雅黑" panose="020B0503020204020204" charset="-122"/>
                <a:ea typeface="微软雅黑" panose="020B0503020204020204" charset="-122"/>
                <a:cs typeface="Times New Roman" panose="02020603050405020304" pitchFamily="18" charset="0"/>
              </a:rPr>
              <a:t>、提供机会让同学多修学分。高年级的同学可借此机会提前修读部分</a:t>
            </a:r>
            <a:r>
              <a:rPr lang="en-US" altLang="zh-CN" sz="2000" dirty="0">
                <a:solidFill>
                  <a:schemeClr val="bg1"/>
                </a:solidFill>
                <a:latin typeface="微软雅黑" panose="020B0503020204020204" charset="-122"/>
                <a:ea typeface="微软雅黑" panose="020B0503020204020204" charset="-122"/>
                <a:cs typeface="Times New Roman" panose="02020603050405020304" pitchFamily="18" charset="0"/>
              </a:rPr>
              <a:t>FE</a:t>
            </a:r>
            <a:r>
              <a:rPr lang="zh-CN" altLang="en-US" sz="2000" dirty="0">
                <a:solidFill>
                  <a:schemeClr val="bg1"/>
                </a:solidFill>
                <a:latin typeface="微软雅黑" panose="020B0503020204020204" charset="-122"/>
                <a:ea typeface="微软雅黑" panose="020B0503020204020204" charset="-122"/>
                <a:cs typeface="Times New Roman" panose="02020603050405020304" pitchFamily="18" charset="0"/>
              </a:rPr>
              <a:t>课程，以便大四有更多时间完成毕业论文、找工作或申请升读研究生课程。</a:t>
            </a:r>
            <a:endParaRPr lang="en-US" altLang="zh-CN" sz="2000" dirty="0">
              <a:solidFill>
                <a:schemeClr val="bg1"/>
              </a:solidFill>
              <a:latin typeface="微软雅黑" panose="020B0503020204020204" charset="-122"/>
              <a:ea typeface="微软雅黑" panose="020B0503020204020204" charset="-122"/>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additive="base">
                                        <p:cTn id="7" dur="500" fill="hold"/>
                                        <p:tgtEl>
                                          <p:spTgt spid="35"/>
                                        </p:tgtEl>
                                        <p:attrNameLst>
                                          <p:attrName>ppt_x</p:attrName>
                                        </p:attrNameLst>
                                      </p:cBhvr>
                                      <p:tavLst>
                                        <p:tav tm="0">
                                          <p:val>
                                            <p:strVal val="0-#ppt_w/2"/>
                                          </p:val>
                                        </p:tav>
                                        <p:tav tm="100000">
                                          <p:val>
                                            <p:strVal val="#ppt_x"/>
                                          </p:val>
                                        </p:tav>
                                      </p:tavLst>
                                    </p:anim>
                                    <p:anim calcmode="lin" valueType="num">
                                      <p:cBhvr additive="base">
                                        <p:cTn id="8" dur="500" fill="hold"/>
                                        <p:tgtEl>
                                          <p:spTgt spid="3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图片 9"/>
          <p:cNvPicPr>
            <a:picLocks noChangeAspect="1"/>
          </p:cNvPicPr>
          <p:nvPr/>
        </p:nvPicPr>
        <p:blipFill>
          <a:blip r:embed="rId3"/>
          <a:stretch>
            <a:fillRect/>
          </a:stretch>
        </p:blipFill>
        <p:spPr>
          <a:xfrm rot="16200000">
            <a:off x="5626665" y="292663"/>
            <a:ext cx="929640" cy="12201034"/>
          </a:xfrm>
          <a:prstGeom prst="rect">
            <a:avLst/>
          </a:prstGeom>
        </p:spPr>
      </p:pic>
      <p:sp>
        <p:nvSpPr>
          <p:cNvPr id="35" name="Rectangle 24"/>
          <p:cNvSpPr/>
          <p:nvPr/>
        </p:nvSpPr>
        <p:spPr>
          <a:xfrm>
            <a:off x="0" y="1659467"/>
            <a:ext cx="12200691" cy="4656666"/>
          </a:xfrm>
          <a:prstGeom prst="rect">
            <a:avLst/>
          </a:prstGeom>
          <a:gradFill flip="none" rotWithShape="1">
            <a:gsLst>
              <a:gs pos="0">
                <a:srgbClr val="11598B"/>
              </a:gs>
              <a:gs pos="100000">
                <a:srgbClr val="0BB6AD">
                  <a:alpha val="7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5" name="图片 6"/>
          <p:cNvPicPr>
            <a:picLocks noChangeAspect="1"/>
          </p:cNvPicPr>
          <p:nvPr/>
        </p:nvPicPr>
        <p:blipFill rotWithShape="1">
          <a:blip r:embed="rId4" cstate="print"/>
          <a:srcRect r="-74"/>
          <a:stretch>
            <a:fillRect/>
          </a:stretch>
        </p:blipFill>
        <p:spPr>
          <a:xfrm>
            <a:off x="-9034" y="-12529"/>
            <a:ext cx="12200691" cy="1096611"/>
          </a:xfrm>
          <a:prstGeom prst="rect">
            <a:avLst/>
          </a:prstGeom>
        </p:spPr>
      </p:pic>
      <p:sp>
        <p:nvSpPr>
          <p:cNvPr id="26" name="Rectangle 24"/>
          <p:cNvSpPr/>
          <p:nvPr/>
        </p:nvSpPr>
        <p:spPr>
          <a:xfrm>
            <a:off x="-9034" y="-12297"/>
            <a:ext cx="12201034" cy="1096611"/>
          </a:xfrm>
          <a:prstGeom prst="rect">
            <a:avLst/>
          </a:prstGeom>
          <a:gradFill flip="none" rotWithShape="1">
            <a:gsLst>
              <a:gs pos="0">
                <a:srgbClr val="11598B"/>
              </a:gs>
              <a:gs pos="100000">
                <a:srgbClr val="0BB6AD">
                  <a:alpha val="7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矩形 17"/>
          <p:cNvSpPr/>
          <p:nvPr/>
        </p:nvSpPr>
        <p:spPr>
          <a:xfrm>
            <a:off x="1231116" y="254171"/>
            <a:ext cx="8821628" cy="584775"/>
          </a:xfrm>
          <a:prstGeom prst="rect">
            <a:avLst/>
          </a:prstGeom>
        </p:spPr>
        <p:txBody>
          <a:bodyPr wrap="square">
            <a:spAutoFit/>
          </a:bodyPr>
          <a:lstStyle/>
          <a:p>
            <a:r>
              <a:rPr lang="en-US" altLang="zh-CN" sz="3200" b="1" dirty="0">
                <a:solidFill>
                  <a:schemeClr val="bg1"/>
                </a:solidFill>
                <a:latin typeface="微软雅黑" panose="020B0503020204020204" charset="-122"/>
                <a:ea typeface="微软雅黑" panose="020B0503020204020204" charset="-122"/>
              </a:rPr>
              <a:t>HKBU</a:t>
            </a:r>
            <a:r>
              <a:rPr lang="zh-CN" altLang="en-US" sz="3200" b="1" dirty="0">
                <a:solidFill>
                  <a:schemeClr val="bg1"/>
                </a:solidFill>
                <a:latin typeface="微软雅黑" panose="020B0503020204020204" charset="-122"/>
                <a:ea typeface="微软雅黑" panose="020B0503020204020204" charset="-122"/>
              </a:rPr>
              <a:t>暑期课程概况</a:t>
            </a:r>
          </a:p>
        </p:txBody>
      </p:sp>
      <p:pic>
        <p:nvPicPr>
          <p:cNvPr id="28" name="Picture 3"/>
          <p:cNvPicPr>
            <a:picLocks noChangeAspect="1"/>
          </p:cNvPicPr>
          <p:nvPr/>
        </p:nvPicPr>
        <p:blipFill rotWithShape="1">
          <a:blip r:embed="rId5" cstate="screen"/>
          <a:srcRect/>
          <a:stretch>
            <a:fillRect/>
          </a:stretch>
        </p:blipFill>
        <p:spPr>
          <a:xfrm>
            <a:off x="380280" y="191452"/>
            <a:ext cx="725473" cy="688648"/>
          </a:xfrm>
          <a:prstGeom prst="rect">
            <a:avLst/>
          </a:prstGeom>
        </p:spPr>
      </p:pic>
      <p:pic>
        <p:nvPicPr>
          <p:cNvPr id="6" name="圖片 5" descr="一張含有 戶外, 天空, 雲, 樹狀 的圖片&#10;&#10;自動產生的描述"/>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80280" y="1079946"/>
            <a:ext cx="3852036" cy="5778054"/>
          </a:xfrm>
          <a:prstGeom prst="rect">
            <a:avLst/>
          </a:prstGeom>
        </p:spPr>
      </p:pic>
      <p:pic>
        <p:nvPicPr>
          <p:cNvPr id="7" name="圖形 6"/>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146228" y="151887"/>
            <a:ext cx="3740651" cy="687059"/>
          </a:xfrm>
          <a:prstGeom prst="rect">
            <a:avLst/>
          </a:prstGeom>
        </p:spPr>
      </p:pic>
      <p:sp>
        <p:nvSpPr>
          <p:cNvPr id="11" name="Rectangle 10"/>
          <p:cNvSpPr/>
          <p:nvPr/>
        </p:nvSpPr>
        <p:spPr>
          <a:xfrm>
            <a:off x="4473579" y="1659235"/>
            <a:ext cx="7476815" cy="4366708"/>
          </a:xfrm>
          <a:prstGeom prst="rect">
            <a:avLst/>
          </a:prstGeom>
        </p:spPr>
        <p:txBody>
          <a:bodyPr wrap="square">
            <a:spAutoFit/>
          </a:bodyPr>
          <a:lstStyle/>
          <a:p>
            <a:pPr marL="457200" indent="-457200">
              <a:lnSpc>
                <a:spcPct val="150000"/>
              </a:lnSpc>
              <a:buAutoNum type="arabicPeriod"/>
            </a:pPr>
            <a:r>
              <a:rPr lang="zh-CN" altLang="en-US" sz="2400" b="1" dirty="0">
                <a:solidFill>
                  <a:schemeClr val="bg1"/>
                </a:solidFill>
                <a:latin typeface="微软雅黑" panose="020B0503020204020204" charset="-122"/>
                <a:ea typeface="微软雅黑" panose="020B0503020204020204" charset="-122"/>
                <a:cs typeface="Times New Roman" panose="02020603050405020304" pitchFamily="18" charset="0"/>
              </a:rPr>
              <a:t>报名学生范围</a:t>
            </a:r>
            <a:endParaRPr lang="en-US" altLang="zh-CN" sz="2400" b="1" dirty="0">
              <a:solidFill>
                <a:schemeClr val="bg1"/>
              </a:solidFill>
              <a:latin typeface="微软雅黑" panose="020B0503020204020204" charset="-122"/>
              <a:ea typeface="微软雅黑" panose="020B0503020204020204" charset="-122"/>
              <a:cs typeface="Times New Roman" panose="02020603050405020304" pitchFamily="18" charset="0"/>
            </a:endParaRPr>
          </a:p>
          <a:p>
            <a:pPr>
              <a:lnSpc>
                <a:spcPct val="150000"/>
              </a:lnSpc>
            </a:pPr>
            <a:r>
              <a:rPr lang="en-US" altLang="zh-CN" sz="2400" dirty="0">
                <a:solidFill>
                  <a:schemeClr val="bg1"/>
                </a:solidFill>
                <a:latin typeface="微软雅黑" panose="020B0503020204020204" charset="-122"/>
                <a:ea typeface="微软雅黑" panose="020B0503020204020204" charset="-122"/>
                <a:cs typeface="Times New Roman" panose="02020603050405020304" pitchFamily="18" charset="0"/>
              </a:rPr>
              <a:t>     </a:t>
            </a:r>
            <a:r>
              <a:rPr lang="zh-CN" altLang="en-US" sz="2000" dirty="0">
                <a:solidFill>
                  <a:schemeClr val="bg1"/>
                </a:solidFill>
                <a:latin typeface="微软雅黑" panose="020B0503020204020204" charset="-122"/>
                <a:ea typeface="微软雅黑" panose="020B0503020204020204" charset="-122"/>
                <a:cs typeface="Times New Roman" panose="02020603050405020304" pitchFamily="18" charset="0"/>
              </a:rPr>
              <a:t>此暑期课程项目仅面向</a:t>
            </a:r>
            <a:r>
              <a:rPr lang="en-US" altLang="zh-CN" sz="2000" dirty="0">
                <a:solidFill>
                  <a:schemeClr val="bg1"/>
                </a:solidFill>
                <a:latin typeface="微软雅黑" panose="020B0503020204020204" charset="-122"/>
                <a:ea typeface="微软雅黑" panose="020B0503020204020204" charset="-122"/>
                <a:cs typeface="Times New Roman" panose="02020603050405020304" pitchFamily="18" charset="0"/>
              </a:rPr>
              <a:t>Y1</a:t>
            </a:r>
            <a:r>
              <a:rPr lang="zh-CN" altLang="en-US" sz="2000" dirty="0">
                <a:solidFill>
                  <a:schemeClr val="bg1"/>
                </a:solidFill>
                <a:latin typeface="微软雅黑" panose="020B0503020204020204" charset="-122"/>
                <a:ea typeface="微软雅黑" panose="020B0503020204020204" charset="-122"/>
                <a:cs typeface="Times New Roman" panose="02020603050405020304" pitchFamily="18" charset="0"/>
              </a:rPr>
              <a:t>至</a:t>
            </a:r>
            <a:r>
              <a:rPr lang="en-US" altLang="zh-CN" sz="2000" dirty="0">
                <a:solidFill>
                  <a:schemeClr val="bg1"/>
                </a:solidFill>
                <a:latin typeface="微软雅黑" panose="020B0503020204020204" charset="-122"/>
                <a:ea typeface="微软雅黑" panose="020B0503020204020204" charset="-122"/>
                <a:cs typeface="Times New Roman" panose="02020603050405020304" pitchFamily="18" charset="0"/>
              </a:rPr>
              <a:t>Y3</a:t>
            </a:r>
            <a:r>
              <a:rPr lang="zh-CN" altLang="en-US" sz="2000" dirty="0">
                <a:solidFill>
                  <a:schemeClr val="bg1"/>
                </a:solidFill>
                <a:latin typeface="微软雅黑" panose="020B0503020204020204" charset="-122"/>
                <a:ea typeface="微软雅黑" panose="020B0503020204020204" charset="-122"/>
                <a:cs typeface="Times New Roman" panose="02020603050405020304" pitchFamily="18" charset="0"/>
              </a:rPr>
              <a:t>年级学生开放</a:t>
            </a:r>
            <a:endParaRPr lang="en-US" altLang="zh-CN" sz="2000" dirty="0">
              <a:solidFill>
                <a:schemeClr val="bg1"/>
              </a:solidFill>
              <a:latin typeface="微软雅黑" panose="020B0503020204020204" charset="-122"/>
              <a:ea typeface="微软雅黑" panose="020B0503020204020204" charset="-122"/>
              <a:cs typeface="Times New Roman" panose="02020603050405020304" pitchFamily="18" charset="0"/>
            </a:endParaRPr>
          </a:p>
          <a:p>
            <a:pPr>
              <a:lnSpc>
                <a:spcPct val="150000"/>
              </a:lnSpc>
            </a:pPr>
            <a:endParaRPr lang="en-US" altLang="zh-CN" sz="2400" dirty="0">
              <a:solidFill>
                <a:schemeClr val="bg1"/>
              </a:solidFill>
              <a:latin typeface="微软雅黑" panose="020B0503020204020204" charset="-122"/>
              <a:ea typeface="微软雅黑" panose="020B0503020204020204" charset="-122"/>
              <a:cs typeface="Times New Roman" panose="02020603050405020304" pitchFamily="18" charset="0"/>
            </a:endParaRPr>
          </a:p>
          <a:p>
            <a:pPr>
              <a:lnSpc>
                <a:spcPct val="150000"/>
              </a:lnSpc>
            </a:pPr>
            <a:r>
              <a:rPr lang="en-US" altLang="zh-CN" sz="2400" b="1" dirty="0">
                <a:solidFill>
                  <a:schemeClr val="bg1"/>
                </a:solidFill>
                <a:latin typeface="微软雅黑" panose="020B0503020204020204" charset="-122"/>
                <a:ea typeface="微软雅黑" panose="020B0503020204020204" charset="-122"/>
                <a:cs typeface="Times New Roman" panose="02020603050405020304" pitchFamily="18" charset="0"/>
              </a:rPr>
              <a:t>2.  </a:t>
            </a:r>
            <a:r>
              <a:rPr lang="zh-CN" altLang="en-US" sz="2400" b="1" dirty="0">
                <a:solidFill>
                  <a:schemeClr val="bg1"/>
                </a:solidFill>
                <a:latin typeface="微软雅黑" panose="020B0503020204020204" charset="-122"/>
                <a:ea typeface="微软雅黑" panose="020B0503020204020204" charset="-122"/>
                <a:cs typeface="Times New Roman" panose="02020603050405020304" pitchFamily="18" charset="0"/>
              </a:rPr>
              <a:t>项目活动预计时间</a:t>
            </a:r>
            <a:endParaRPr lang="en-US" altLang="zh-CN" sz="2400" b="1" dirty="0">
              <a:solidFill>
                <a:schemeClr val="bg1"/>
              </a:solidFill>
              <a:latin typeface="微软雅黑" panose="020B0503020204020204" charset="-122"/>
              <a:ea typeface="微软雅黑" panose="020B0503020204020204" charset="-122"/>
              <a:cs typeface="Times New Roman" panose="02020603050405020304" pitchFamily="18" charset="0"/>
            </a:endParaRPr>
          </a:p>
          <a:p>
            <a:pPr>
              <a:lnSpc>
                <a:spcPct val="150000"/>
              </a:lnSpc>
            </a:pPr>
            <a:r>
              <a:rPr lang="en-US" altLang="zh-CN" sz="2400" dirty="0">
                <a:solidFill>
                  <a:schemeClr val="bg1"/>
                </a:solidFill>
                <a:latin typeface="微软雅黑" panose="020B0503020204020204" charset="-122"/>
                <a:ea typeface="微软雅黑" panose="020B0503020204020204" charset="-122"/>
                <a:cs typeface="Times New Roman" panose="02020603050405020304" pitchFamily="18" charset="0"/>
              </a:rPr>
              <a:t>     </a:t>
            </a:r>
            <a:r>
              <a:rPr lang="en-US" altLang="zh-CN" sz="2000" dirty="0">
                <a:solidFill>
                  <a:schemeClr val="bg1"/>
                </a:solidFill>
                <a:latin typeface="微软雅黑" panose="020B0503020204020204" charset="-122"/>
                <a:ea typeface="微软雅黑" panose="020B0503020204020204" charset="-122"/>
                <a:cs typeface="Times New Roman" panose="02020603050405020304" pitchFamily="18" charset="0"/>
              </a:rPr>
              <a:t>2025</a:t>
            </a:r>
            <a:r>
              <a:rPr lang="zh-CN" altLang="en-US" sz="2000" dirty="0">
                <a:solidFill>
                  <a:schemeClr val="bg1"/>
                </a:solidFill>
                <a:latin typeface="微软雅黑" panose="020B0503020204020204" charset="-122"/>
                <a:ea typeface="微软雅黑" panose="020B0503020204020204" charset="-122"/>
                <a:cs typeface="Times New Roman" panose="02020603050405020304" pitchFamily="18" charset="0"/>
              </a:rPr>
              <a:t>年</a:t>
            </a:r>
            <a:r>
              <a:rPr lang="en-US" altLang="zh-CN" sz="2000" dirty="0">
                <a:solidFill>
                  <a:schemeClr val="bg1"/>
                </a:solidFill>
                <a:latin typeface="微软雅黑" panose="020B0503020204020204" charset="-122"/>
                <a:ea typeface="微软雅黑" panose="020B0503020204020204" charset="-122"/>
                <a:cs typeface="Times New Roman" panose="02020603050405020304" pitchFamily="18" charset="0"/>
              </a:rPr>
              <a:t>7</a:t>
            </a:r>
            <a:r>
              <a:rPr lang="zh-CN" altLang="en-US" sz="2000" dirty="0">
                <a:solidFill>
                  <a:schemeClr val="bg1"/>
                </a:solidFill>
                <a:latin typeface="微软雅黑" panose="020B0503020204020204" charset="-122"/>
                <a:ea typeface="微软雅黑" panose="020B0503020204020204" charset="-122"/>
                <a:cs typeface="Times New Roman" panose="02020603050405020304" pitchFamily="18" charset="0"/>
              </a:rPr>
              <a:t>月</a:t>
            </a:r>
            <a:endParaRPr lang="en-US" altLang="zh-CN" sz="2000" dirty="0">
              <a:solidFill>
                <a:schemeClr val="bg1"/>
              </a:solidFill>
              <a:latin typeface="微软雅黑" panose="020B0503020204020204" charset="-122"/>
              <a:ea typeface="微软雅黑" panose="020B0503020204020204" charset="-122"/>
              <a:cs typeface="Times New Roman" panose="02020603050405020304" pitchFamily="18" charset="0"/>
            </a:endParaRPr>
          </a:p>
          <a:p>
            <a:pPr>
              <a:lnSpc>
                <a:spcPct val="150000"/>
              </a:lnSpc>
            </a:pPr>
            <a:endParaRPr lang="en-US" altLang="zh-CN" sz="2000" dirty="0">
              <a:solidFill>
                <a:schemeClr val="bg1"/>
              </a:solidFill>
              <a:latin typeface="微软雅黑" panose="020B0503020204020204" charset="-122"/>
              <a:ea typeface="微软雅黑" panose="020B0503020204020204" charset="-122"/>
              <a:cs typeface="Times New Roman" panose="02020603050405020304" pitchFamily="18" charset="0"/>
            </a:endParaRPr>
          </a:p>
          <a:p>
            <a:pPr>
              <a:lnSpc>
                <a:spcPct val="150000"/>
              </a:lnSpc>
            </a:pPr>
            <a:r>
              <a:rPr lang="en-US" altLang="zh-CN" sz="2400" b="1" dirty="0">
                <a:solidFill>
                  <a:schemeClr val="bg1"/>
                </a:solidFill>
                <a:latin typeface="微软雅黑" panose="020B0503020204020204" charset="-122"/>
                <a:ea typeface="微软雅黑" panose="020B0503020204020204" charset="-122"/>
                <a:cs typeface="Times New Roman" panose="02020603050405020304" pitchFamily="18" charset="0"/>
              </a:rPr>
              <a:t>3.  </a:t>
            </a:r>
            <a:r>
              <a:rPr lang="zh-CN" altLang="en-US" sz="2400" b="1" dirty="0">
                <a:solidFill>
                  <a:schemeClr val="bg1"/>
                </a:solidFill>
                <a:latin typeface="微软雅黑" panose="020B0503020204020204" charset="-122"/>
                <a:ea typeface="微软雅黑" panose="020B0503020204020204" charset="-122"/>
                <a:cs typeface="Times New Roman" panose="02020603050405020304" pitchFamily="18" charset="0"/>
              </a:rPr>
              <a:t>授课方式</a:t>
            </a:r>
            <a:endParaRPr lang="en-US" altLang="zh-CN" sz="2400" b="1" dirty="0">
              <a:solidFill>
                <a:schemeClr val="bg1"/>
              </a:solidFill>
              <a:latin typeface="微软雅黑" panose="020B0503020204020204" charset="-122"/>
              <a:ea typeface="微软雅黑" panose="020B0503020204020204" charset="-122"/>
              <a:cs typeface="Times New Roman" panose="02020603050405020304" pitchFamily="18" charset="0"/>
            </a:endParaRPr>
          </a:p>
          <a:p>
            <a:pPr>
              <a:lnSpc>
                <a:spcPct val="150000"/>
              </a:lnSpc>
            </a:pPr>
            <a:r>
              <a:rPr lang="zh-CN" altLang="en-US" sz="2400" dirty="0">
                <a:solidFill>
                  <a:schemeClr val="bg1"/>
                </a:solidFill>
                <a:latin typeface="微软雅黑" panose="020B0503020204020204" charset="-122"/>
                <a:ea typeface="微软雅黑" panose="020B0503020204020204" charset="-122"/>
                <a:cs typeface="Times New Roman" panose="02020603050405020304" pitchFamily="18" charset="0"/>
              </a:rPr>
              <a:t>     </a:t>
            </a:r>
            <a:r>
              <a:rPr lang="zh-CN" altLang="en-US" sz="2000" dirty="0">
                <a:solidFill>
                  <a:schemeClr val="bg1"/>
                </a:solidFill>
                <a:latin typeface="微软雅黑" panose="020B0503020204020204" charset="-122"/>
                <a:ea typeface="微软雅黑" panose="020B0503020204020204" charset="-122"/>
                <a:cs typeface="Times New Roman" panose="02020603050405020304" pitchFamily="18" charset="0"/>
              </a:rPr>
              <a:t>香港浸会大学九龙塘校区面授教学</a:t>
            </a:r>
            <a:endParaRPr lang="en-US" altLang="zh-CN" sz="2400" dirty="0">
              <a:solidFill>
                <a:schemeClr val="bg1"/>
              </a:solidFill>
              <a:latin typeface="微软雅黑" panose="020B0503020204020204" charset="-122"/>
              <a:ea typeface="微软雅黑" panose="020B0503020204020204" charset="-122"/>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additive="base">
                                        <p:cTn id="7" dur="500" fill="hold"/>
                                        <p:tgtEl>
                                          <p:spTgt spid="35"/>
                                        </p:tgtEl>
                                        <p:attrNameLst>
                                          <p:attrName>ppt_x</p:attrName>
                                        </p:attrNameLst>
                                      </p:cBhvr>
                                      <p:tavLst>
                                        <p:tav tm="0">
                                          <p:val>
                                            <p:strVal val="0-#ppt_w/2"/>
                                          </p:val>
                                        </p:tav>
                                        <p:tav tm="100000">
                                          <p:val>
                                            <p:strVal val="#ppt_x"/>
                                          </p:val>
                                        </p:tav>
                                      </p:tavLst>
                                    </p:anim>
                                    <p:anim calcmode="lin" valueType="num">
                                      <p:cBhvr additive="base">
                                        <p:cTn id="8" dur="500" fill="hold"/>
                                        <p:tgtEl>
                                          <p:spTgt spid="3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24264F32-54AA-4E4D-B0A6-6D330BE00BEB}"/>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r="-74"/>
          <a:stretch/>
        </p:blipFill>
        <p:spPr>
          <a:xfrm>
            <a:off x="-9034" y="-12529"/>
            <a:ext cx="12200691" cy="1096611"/>
          </a:xfrm>
          <a:prstGeom prst="rect">
            <a:avLst/>
          </a:prstGeom>
        </p:spPr>
      </p:pic>
      <p:sp>
        <p:nvSpPr>
          <p:cNvPr id="4" name="Rectangle 24">
            <a:extLst>
              <a:ext uri="{FF2B5EF4-FFF2-40B4-BE49-F238E27FC236}">
                <a16:creationId xmlns:a16="http://schemas.microsoft.com/office/drawing/2014/main" id="{5C0EC92A-F5BB-4EFE-B418-37E3EF91934C}"/>
              </a:ext>
            </a:extLst>
          </p:cNvPr>
          <p:cNvSpPr/>
          <p:nvPr/>
        </p:nvSpPr>
        <p:spPr>
          <a:xfrm>
            <a:off x="-9034" y="-12297"/>
            <a:ext cx="12201034" cy="961260"/>
          </a:xfrm>
          <a:prstGeom prst="rect">
            <a:avLst/>
          </a:prstGeom>
          <a:gradFill flip="none" rotWithShape="1">
            <a:gsLst>
              <a:gs pos="0">
                <a:srgbClr val="11598B"/>
              </a:gs>
              <a:gs pos="100000">
                <a:srgbClr val="0BB6AD">
                  <a:alpha val="7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矩形 17">
            <a:extLst>
              <a:ext uri="{FF2B5EF4-FFF2-40B4-BE49-F238E27FC236}">
                <a16:creationId xmlns:a16="http://schemas.microsoft.com/office/drawing/2014/main" id="{5506E9C9-E3DA-4B15-B98B-EED045C52955}"/>
              </a:ext>
            </a:extLst>
          </p:cNvPr>
          <p:cNvSpPr/>
          <p:nvPr/>
        </p:nvSpPr>
        <p:spPr>
          <a:xfrm>
            <a:off x="995152" y="64709"/>
            <a:ext cx="10949198" cy="1077218"/>
          </a:xfrm>
          <a:prstGeom prst="rect">
            <a:avLst/>
          </a:prstGeom>
        </p:spPr>
        <p:txBody>
          <a:bodyPr wrap="square">
            <a:spAutoFit/>
          </a:bodyPr>
          <a:lstStyle/>
          <a:p>
            <a:r>
              <a:rPr lang="en-US" altLang="zh-CN" sz="3200" b="1" dirty="0">
                <a:solidFill>
                  <a:schemeClr val="bg1"/>
                </a:solidFill>
                <a:latin typeface="微软雅黑" panose="020B0503020204020204" pitchFamily="34" charset="-122"/>
                <a:ea typeface="微软雅黑" panose="020B0503020204020204" pitchFamily="34" charset="-122"/>
              </a:rPr>
              <a:t>Summer </a:t>
            </a:r>
            <a:r>
              <a:rPr lang="en-US" altLang="zh-CN" sz="3200" b="1" dirty="0" err="1">
                <a:solidFill>
                  <a:schemeClr val="bg1"/>
                </a:solidFill>
                <a:latin typeface="微软雅黑" panose="020B0503020204020204" pitchFamily="34" charset="-122"/>
                <a:ea typeface="微软雅黑" panose="020B0503020204020204" pitchFamily="34" charset="-122"/>
              </a:rPr>
              <a:t>Programme</a:t>
            </a:r>
            <a:r>
              <a:rPr lang="en-US" altLang="zh-CN" sz="3200" b="1" dirty="0">
                <a:solidFill>
                  <a:schemeClr val="bg1"/>
                </a:solidFill>
                <a:latin typeface="微软雅黑" panose="020B0503020204020204" pitchFamily="34" charset="-122"/>
                <a:ea typeface="微软雅黑" panose="020B0503020204020204" pitchFamily="34" charset="-122"/>
              </a:rPr>
              <a:t> 2025 Course List (tentative)</a:t>
            </a:r>
          </a:p>
          <a:p>
            <a:endParaRPr lang="zh-CN" altLang="en-US" sz="3200" b="1" dirty="0">
              <a:solidFill>
                <a:schemeClr val="bg1"/>
              </a:solidFill>
              <a:latin typeface="微软雅黑" panose="020B0503020204020204" pitchFamily="34" charset="-122"/>
              <a:ea typeface="微软雅黑" panose="020B0503020204020204" pitchFamily="34" charset="-122"/>
            </a:endParaRPr>
          </a:p>
        </p:txBody>
      </p:sp>
      <p:pic>
        <p:nvPicPr>
          <p:cNvPr id="6" name="Picture 3">
            <a:extLst>
              <a:ext uri="{FF2B5EF4-FFF2-40B4-BE49-F238E27FC236}">
                <a16:creationId xmlns:a16="http://schemas.microsoft.com/office/drawing/2014/main" id="{35418ACA-3F3C-4105-AD89-C99065F5A52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a:fillRect/>
          </a:stretch>
        </p:blipFill>
        <p:spPr>
          <a:xfrm>
            <a:off x="321014" y="78181"/>
            <a:ext cx="601853" cy="571303"/>
          </a:xfrm>
          <a:prstGeom prst="rect">
            <a:avLst/>
          </a:prstGeom>
        </p:spPr>
      </p:pic>
      <p:sp>
        <p:nvSpPr>
          <p:cNvPr id="3" name="TextBox 2">
            <a:extLst>
              <a:ext uri="{FF2B5EF4-FFF2-40B4-BE49-F238E27FC236}">
                <a16:creationId xmlns:a16="http://schemas.microsoft.com/office/drawing/2014/main" id="{CBC7509E-67CC-4F81-BD05-9E71D0E860BE}"/>
              </a:ext>
            </a:extLst>
          </p:cNvPr>
          <p:cNvSpPr txBox="1"/>
          <p:nvPr/>
        </p:nvSpPr>
        <p:spPr>
          <a:xfrm>
            <a:off x="0" y="1218968"/>
            <a:ext cx="11387667" cy="5447580"/>
          </a:xfrm>
          <a:prstGeom prst="rect">
            <a:avLst/>
          </a:prstGeom>
          <a:solidFill>
            <a:schemeClr val="bg1"/>
          </a:solidFill>
        </p:spPr>
        <p:txBody>
          <a:bodyPr wrap="square" rtlCol="0">
            <a:spAutoFit/>
          </a:bodyPr>
          <a:lstStyle/>
          <a:p>
            <a:endParaRPr lang="en-US" dirty="0"/>
          </a:p>
        </p:txBody>
      </p:sp>
      <p:graphicFrame>
        <p:nvGraphicFramePr>
          <p:cNvPr id="17" name="Table 16">
            <a:extLst>
              <a:ext uri="{FF2B5EF4-FFF2-40B4-BE49-F238E27FC236}">
                <a16:creationId xmlns:a16="http://schemas.microsoft.com/office/drawing/2014/main" id="{BDEF6A48-7AE7-40E9-9178-F34F0FBF0528}"/>
              </a:ext>
            </a:extLst>
          </p:cNvPr>
          <p:cNvGraphicFramePr>
            <a:graphicFrameLocks noGrp="1"/>
          </p:cNvGraphicFramePr>
          <p:nvPr>
            <p:extLst>
              <p:ext uri="{D42A27DB-BD31-4B8C-83A1-F6EECF244321}">
                <p14:modId xmlns:p14="http://schemas.microsoft.com/office/powerpoint/2010/main" val="1866254014"/>
              </p:ext>
            </p:extLst>
          </p:nvPr>
        </p:nvGraphicFramePr>
        <p:xfrm>
          <a:off x="0" y="683599"/>
          <a:ext cx="12191658" cy="6086273"/>
        </p:xfrm>
        <a:graphic>
          <a:graphicData uri="http://schemas.openxmlformats.org/drawingml/2006/table">
            <a:tbl>
              <a:tblPr>
                <a:tableStyleId>{69CF1AB2-1976-4502-BF36-3FF5EA218861}</a:tableStyleId>
              </a:tblPr>
              <a:tblGrid>
                <a:gridCol w="292731">
                  <a:extLst>
                    <a:ext uri="{9D8B030D-6E8A-4147-A177-3AD203B41FA5}">
                      <a16:colId xmlns:a16="http://schemas.microsoft.com/office/drawing/2014/main" val="3946447275"/>
                    </a:ext>
                  </a:extLst>
                </a:gridCol>
                <a:gridCol w="507493">
                  <a:extLst>
                    <a:ext uri="{9D8B030D-6E8A-4147-A177-3AD203B41FA5}">
                      <a16:colId xmlns:a16="http://schemas.microsoft.com/office/drawing/2014/main" val="1686656299"/>
                    </a:ext>
                  </a:extLst>
                </a:gridCol>
                <a:gridCol w="415905">
                  <a:extLst>
                    <a:ext uri="{9D8B030D-6E8A-4147-A177-3AD203B41FA5}">
                      <a16:colId xmlns:a16="http://schemas.microsoft.com/office/drawing/2014/main" val="3478845594"/>
                    </a:ext>
                  </a:extLst>
                </a:gridCol>
                <a:gridCol w="831809">
                  <a:extLst>
                    <a:ext uri="{9D8B030D-6E8A-4147-A177-3AD203B41FA5}">
                      <a16:colId xmlns:a16="http://schemas.microsoft.com/office/drawing/2014/main" val="3755300812"/>
                    </a:ext>
                  </a:extLst>
                </a:gridCol>
                <a:gridCol w="5958077">
                  <a:extLst>
                    <a:ext uri="{9D8B030D-6E8A-4147-A177-3AD203B41FA5}">
                      <a16:colId xmlns:a16="http://schemas.microsoft.com/office/drawing/2014/main" val="4165410600"/>
                    </a:ext>
                  </a:extLst>
                </a:gridCol>
                <a:gridCol w="415905">
                  <a:extLst>
                    <a:ext uri="{9D8B030D-6E8A-4147-A177-3AD203B41FA5}">
                      <a16:colId xmlns:a16="http://schemas.microsoft.com/office/drawing/2014/main" val="4246355717"/>
                    </a:ext>
                  </a:extLst>
                </a:gridCol>
                <a:gridCol w="1624930">
                  <a:extLst>
                    <a:ext uri="{9D8B030D-6E8A-4147-A177-3AD203B41FA5}">
                      <a16:colId xmlns:a16="http://schemas.microsoft.com/office/drawing/2014/main" val="1522125279"/>
                    </a:ext>
                  </a:extLst>
                </a:gridCol>
                <a:gridCol w="2144808">
                  <a:extLst>
                    <a:ext uri="{9D8B030D-6E8A-4147-A177-3AD203B41FA5}">
                      <a16:colId xmlns:a16="http://schemas.microsoft.com/office/drawing/2014/main" val="721650290"/>
                    </a:ext>
                  </a:extLst>
                </a:gridCol>
              </a:tblGrid>
              <a:tr h="285878">
                <a:tc>
                  <a:txBody>
                    <a:bodyPr/>
                    <a:lstStyle/>
                    <a:p>
                      <a:pPr algn="ctr" fontAlgn="ctr"/>
                      <a:r>
                        <a:rPr lang="en-US" sz="1200" b="1" u="none" strike="noStrike" dirty="0">
                          <a:effectLst/>
                        </a:rPr>
                        <a:t>No.</a:t>
                      </a:r>
                      <a:endParaRPr lang="en-US" sz="1200" b="1" i="0" u="none" strike="noStrike" dirty="0">
                        <a:solidFill>
                          <a:srgbClr val="000000"/>
                        </a:solidFill>
                        <a:effectLst/>
                        <a:latin typeface="Calibri" panose="020F0502020204030204" pitchFamily="34" charset="0"/>
                      </a:endParaRPr>
                    </a:p>
                  </a:txBody>
                  <a:tcPr marL="0" marR="0" marT="0" marB="0" anchor="ctr">
                    <a:solidFill>
                      <a:srgbClr val="FFFF00"/>
                    </a:solidFill>
                  </a:tcPr>
                </a:tc>
                <a:tc>
                  <a:txBody>
                    <a:bodyPr/>
                    <a:lstStyle/>
                    <a:p>
                      <a:pPr algn="l" fontAlgn="ctr"/>
                      <a:r>
                        <a:rPr lang="en-US" sz="1200" b="1" u="none" strike="noStrike" dirty="0">
                          <a:effectLst/>
                        </a:rPr>
                        <a:t>Faculty</a:t>
                      </a:r>
                      <a:endParaRPr lang="en-US" sz="1200" b="1" i="0" u="none" strike="noStrike" dirty="0">
                        <a:solidFill>
                          <a:srgbClr val="000000"/>
                        </a:solidFill>
                        <a:effectLst/>
                        <a:latin typeface="Calibri" panose="020F0502020204030204" pitchFamily="34" charset="0"/>
                      </a:endParaRPr>
                    </a:p>
                  </a:txBody>
                  <a:tcPr marL="0" marR="0" marT="0" marB="0" anchor="ctr">
                    <a:solidFill>
                      <a:srgbClr val="FFFF00"/>
                    </a:solidFill>
                  </a:tcPr>
                </a:tc>
                <a:tc>
                  <a:txBody>
                    <a:bodyPr/>
                    <a:lstStyle/>
                    <a:p>
                      <a:pPr algn="l" fontAlgn="ctr"/>
                      <a:r>
                        <a:rPr lang="en-US" sz="1200" b="1" u="none" strike="noStrike" dirty="0">
                          <a:effectLst/>
                        </a:rPr>
                        <a:t>Dept</a:t>
                      </a:r>
                      <a:endParaRPr lang="en-US" sz="1200" b="1" i="0" u="none" strike="noStrike" dirty="0">
                        <a:solidFill>
                          <a:srgbClr val="000000"/>
                        </a:solidFill>
                        <a:effectLst/>
                        <a:latin typeface="Calibri" panose="020F0502020204030204" pitchFamily="34" charset="0"/>
                      </a:endParaRPr>
                    </a:p>
                  </a:txBody>
                  <a:tcPr marL="0" marR="0" marT="0" marB="0" anchor="ctr">
                    <a:solidFill>
                      <a:srgbClr val="FFFF00"/>
                    </a:solidFill>
                  </a:tcPr>
                </a:tc>
                <a:tc>
                  <a:txBody>
                    <a:bodyPr/>
                    <a:lstStyle/>
                    <a:p>
                      <a:pPr algn="l" fontAlgn="ctr"/>
                      <a:r>
                        <a:rPr lang="en-US" sz="1200" b="1" u="none" strike="noStrike" dirty="0">
                          <a:effectLst/>
                        </a:rPr>
                        <a:t>Course Code</a:t>
                      </a:r>
                      <a:endParaRPr lang="en-US" sz="1200" b="1" i="0" u="none" strike="noStrike" dirty="0">
                        <a:solidFill>
                          <a:srgbClr val="000000"/>
                        </a:solidFill>
                        <a:effectLst/>
                        <a:latin typeface="Calibri" panose="020F0502020204030204" pitchFamily="34" charset="0"/>
                      </a:endParaRPr>
                    </a:p>
                  </a:txBody>
                  <a:tcPr marL="0" marR="0" marT="0" marB="0" anchor="ctr">
                    <a:solidFill>
                      <a:srgbClr val="FFFF00"/>
                    </a:solidFill>
                  </a:tcPr>
                </a:tc>
                <a:tc>
                  <a:txBody>
                    <a:bodyPr/>
                    <a:lstStyle/>
                    <a:p>
                      <a:pPr algn="l" fontAlgn="ctr"/>
                      <a:r>
                        <a:rPr lang="en-US" sz="1400" b="1" u="none" strike="noStrike" dirty="0">
                          <a:effectLst/>
                        </a:rPr>
                        <a:t>Course Title</a:t>
                      </a:r>
                      <a:endParaRPr lang="en-US" sz="1400" b="1" i="0" u="none" strike="noStrike" dirty="0">
                        <a:solidFill>
                          <a:srgbClr val="000000"/>
                        </a:solidFill>
                        <a:effectLst/>
                        <a:latin typeface="Calibri" panose="020F0502020204030204" pitchFamily="34" charset="0"/>
                      </a:endParaRPr>
                    </a:p>
                  </a:txBody>
                  <a:tcPr marL="0" marR="0" marT="0" marB="0" anchor="ctr">
                    <a:solidFill>
                      <a:srgbClr val="FFFF00"/>
                    </a:solidFill>
                  </a:tcPr>
                </a:tc>
                <a:tc>
                  <a:txBody>
                    <a:bodyPr/>
                    <a:lstStyle/>
                    <a:p>
                      <a:pPr algn="ctr" fontAlgn="ctr"/>
                      <a:r>
                        <a:rPr lang="en-US" sz="1200" b="1" u="none" strike="noStrike" dirty="0">
                          <a:effectLst/>
                        </a:rPr>
                        <a:t>Unit</a:t>
                      </a:r>
                      <a:endParaRPr lang="en-US" sz="1200" b="1" i="0" u="none" strike="noStrike" dirty="0">
                        <a:solidFill>
                          <a:srgbClr val="000000"/>
                        </a:solidFill>
                        <a:effectLst/>
                        <a:latin typeface="Calibri" panose="020F0502020204030204" pitchFamily="34" charset="0"/>
                      </a:endParaRPr>
                    </a:p>
                  </a:txBody>
                  <a:tcPr marL="0" marR="0" marT="0" marB="0" anchor="ctr">
                    <a:solidFill>
                      <a:srgbClr val="FFFF00"/>
                    </a:solidFill>
                  </a:tcPr>
                </a:tc>
                <a:tc>
                  <a:txBody>
                    <a:bodyPr/>
                    <a:lstStyle/>
                    <a:p>
                      <a:pPr algn="l" fontAlgn="ctr"/>
                      <a:r>
                        <a:rPr lang="en-US" sz="1200" b="1" u="none" strike="noStrike" dirty="0">
                          <a:effectLst/>
                        </a:rPr>
                        <a:t>Class Time</a:t>
                      </a:r>
                      <a:endParaRPr lang="en-US" sz="1200" b="1" i="0" u="none" strike="noStrike" dirty="0">
                        <a:solidFill>
                          <a:srgbClr val="000000"/>
                        </a:solidFill>
                        <a:effectLst/>
                        <a:latin typeface="Calibri" panose="020F0502020204030204" pitchFamily="34" charset="0"/>
                      </a:endParaRPr>
                    </a:p>
                  </a:txBody>
                  <a:tcPr marL="0" marR="0" marT="0" marB="0" anchor="ctr">
                    <a:solidFill>
                      <a:srgbClr val="FFFF00"/>
                    </a:solidFill>
                  </a:tcPr>
                </a:tc>
                <a:tc>
                  <a:txBody>
                    <a:bodyPr/>
                    <a:lstStyle/>
                    <a:p>
                      <a:pPr algn="l" fontAlgn="ctr"/>
                      <a:r>
                        <a:rPr lang="en-US" sz="1200" b="1" u="none" strike="noStrike" dirty="0">
                          <a:effectLst/>
                        </a:rPr>
                        <a:t>Course Information</a:t>
                      </a:r>
                      <a:endParaRPr lang="en-US" sz="1200" b="1" i="0" u="none" strike="noStrike" dirty="0">
                        <a:solidFill>
                          <a:srgbClr val="000000"/>
                        </a:solidFill>
                        <a:effectLst/>
                        <a:latin typeface="Calibri" panose="020F0502020204030204" pitchFamily="34" charset="0"/>
                      </a:endParaRPr>
                    </a:p>
                  </a:txBody>
                  <a:tcPr marL="0" marR="0" marT="0" marB="0" anchor="ctr">
                    <a:solidFill>
                      <a:srgbClr val="FFFF00"/>
                    </a:solidFill>
                  </a:tcPr>
                </a:tc>
                <a:extLst>
                  <a:ext uri="{0D108BD9-81ED-4DB2-BD59-A6C34878D82A}">
                    <a16:rowId xmlns:a16="http://schemas.microsoft.com/office/drawing/2014/main" val="4081616271"/>
                  </a:ext>
                </a:extLst>
              </a:tr>
              <a:tr h="293260">
                <a:tc>
                  <a:txBody>
                    <a:bodyPr/>
                    <a:lstStyle/>
                    <a:p>
                      <a:pPr algn="ctr" fontAlgn="ctr"/>
                      <a:r>
                        <a:rPr lang="en-US" sz="1200" u="none" strike="noStrike" dirty="0">
                          <a:effectLst/>
                        </a:rPr>
                        <a:t>1</a:t>
                      </a:r>
                      <a:endParaRPr lang="en-US" sz="1200" b="1" i="0" u="none" strike="noStrike" dirty="0">
                        <a:solidFill>
                          <a:srgbClr val="000000"/>
                        </a:solidFill>
                        <a:effectLst/>
                        <a:latin typeface="Calibri" panose="020F0502020204030204" pitchFamily="34" charset="0"/>
                      </a:endParaRPr>
                    </a:p>
                  </a:txBody>
                  <a:tcPr marL="0" marR="0" marT="0" marB="0" anchor="ctr"/>
                </a:tc>
                <a:tc>
                  <a:txBody>
                    <a:bodyPr/>
                    <a:lstStyle/>
                    <a:p>
                      <a:pPr algn="l" fontAlgn="ctr"/>
                      <a:r>
                        <a:rPr lang="en-US" sz="1200" u="none" strike="noStrike" dirty="0">
                          <a:effectLst/>
                        </a:rPr>
                        <a:t>BUS</a:t>
                      </a:r>
                      <a:endParaRPr lang="en-US" sz="1200" b="0" i="0" u="none" strike="noStrike" dirty="0">
                        <a:solidFill>
                          <a:srgbClr val="000000"/>
                        </a:solidFill>
                        <a:effectLst/>
                        <a:latin typeface="Calibri" panose="020F0502020204030204" pitchFamily="34" charset="0"/>
                      </a:endParaRPr>
                    </a:p>
                  </a:txBody>
                  <a:tcPr marL="0" marR="0" marT="0" marB="0" anchor="ctr"/>
                </a:tc>
                <a:tc>
                  <a:txBody>
                    <a:bodyPr/>
                    <a:lstStyle/>
                    <a:p>
                      <a:pPr algn="l" fontAlgn="ctr"/>
                      <a:r>
                        <a:rPr lang="en-US" sz="1200" u="none" strike="noStrike" dirty="0">
                          <a:effectLst/>
                        </a:rPr>
                        <a:t>AEF</a:t>
                      </a:r>
                      <a:endParaRPr lang="en-US" sz="1200" b="0" i="0" u="none" strike="noStrike" dirty="0">
                        <a:solidFill>
                          <a:srgbClr val="000000"/>
                        </a:solidFill>
                        <a:effectLst/>
                        <a:latin typeface="Calibri" panose="020F0502020204030204" pitchFamily="34" charset="0"/>
                      </a:endParaRPr>
                    </a:p>
                  </a:txBody>
                  <a:tcPr marL="0" marR="0" marT="0" marB="0" anchor="ctr"/>
                </a:tc>
                <a:tc>
                  <a:txBody>
                    <a:bodyPr/>
                    <a:lstStyle/>
                    <a:p>
                      <a:pPr algn="l" fontAlgn="ctr"/>
                      <a:r>
                        <a:rPr lang="en-US" sz="1200" u="none" strike="noStrike" dirty="0">
                          <a:effectLst/>
                        </a:rPr>
                        <a:t>GTSU2007</a:t>
                      </a:r>
                      <a:endParaRPr lang="en-US" sz="1200" b="0" i="0" u="none" strike="noStrike" dirty="0">
                        <a:solidFill>
                          <a:srgbClr val="000000"/>
                        </a:solidFill>
                        <a:effectLst/>
                        <a:latin typeface="Calibri" panose="020F0502020204030204" pitchFamily="34" charset="0"/>
                      </a:endParaRPr>
                    </a:p>
                  </a:txBody>
                  <a:tcPr marL="0" marR="0" marT="0" marB="0" anchor="ctr"/>
                </a:tc>
                <a:tc>
                  <a:txBody>
                    <a:bodyPr/>
                    <a:lstStyle/>
                    <a:p>
                      <a:pPr algn="l" fontAlgn="ctr"/>
                      <a:r>
                        <a:rPr lang="en-US" sz="1600" b="1" u="none" strike="noStrike" dirty="0">
                          <a:effectLst/>
                        </a:rPr>
                        <a:t>Fighting Poverty and Striving for a Sustainable Society</a:t>
                      </a:r>
                      <a:endParaRPr lang="en-US" sz="1600" b="1" i="0" u="none" strike="noStrike" dirty="0">
                        <a:solidFill>
                          <a:srgbClr val="000000"/>
                        </a:solidFill>
                        <a:effectLst/>
                        <a:latin typeface="Calibri" panose="020F0502020204030204" pitchFamily="34" charset="0"/>
                      </a:endParaRPr>
                    </a:p>
                  </a:txBody>
                  <a:tcPr marL="0" marR="0" marT="0" marB="0" anchor="ctr"/>
                </a:tc>
                <a:tc>
                  <a:txBody>
                    <a:bodyPr/>
                    <a:lstStyle/>
                    <a:p>
                      <a:pPr algn="ctr" fontAlgn="ctr"/>
                      <a:r>
                        <a:rPr lang="en-US" sz="1200" u="none" strike="noStrike" dirty="0">
                          <a:effectLst/>
                        </a:rPr>
                        <a:t>3</a:t>
                      </a:r>
                      <a:endParaRPr lang="en-US" sz="1200" b="0" i="0" u="none" strike="noStrike" dirty="0">
                        <a:solidFill>
                          <a:srgbClr val="000000"/>
                        </a:solidFill>
                        <a:effectLst/>
                        <a:latin typeface="Calibri" panose="020F0502020204030204" pitchFamily="34" charset="0"/>
                      </a:endParaRPr>
                    </a:p>
                  </a:txBody>
                  <a:tcPr marL="0" marR="0" marT="0" marB="0" anchor="ctr"/>
                </a:tc>
                <a:tc>
                  <a:txBody>
                    <a:bodyPr/>
                    <a:lstStyle/>
                    <a:p>
                      <a:pPr algn="l" fontAlgn="ctr"/>
                      <a:r>
                        <a:rPr lang="en-US" sz="1200" u="none" strike="noStrike" dirty="0">
                          <a:effectLst/>
                        </a:rPr>
                        <a:t>09:00 - 12:00</a:t>
                      </a:r>
                      <a:endParaRPr lang="en-US" sz="1200" b="0" i="0" u="none" strike="noStrike" dirty="0">
                        <a:solidFill>
                          <a:srgbClr val="000000"/>
                        </a:solidFill>
                        <a:effectLst/>
                        <a:latin typeface="Calibri" panose="020F0502020204030204" pitchFamily="34" charset="0"/>
                      </a:endParaRPr>
                    </a:p>
                  </a:txBody>
                  <a:tcPr marL="0" marR="0" marT="0" marB="0" anchor="ctr"/>
                </a:tc>
                <a:tc>
                  <a:txBody>
                    <a:bodyPr/>
                    <a:lstStyle/>
                    <a:p>
                      <a:pPr algn="l" fontAlgn="ctr"/>
                      <a:r>
                        <a:rPr lang="en-US" sz="1000" u="none" strike="noStrike" dirty="0">
                          <a:effectLst/>
                        </a:rPr>
                        <a:t>https://handbook.ar.hkbu.edu.hk/2024-2025/course/GTSU2007</a:t>
                      </a:r>
                      <a:endParaRPr lang="en-US" sz="1000" b="0" i="0" u="none" strike="noStrike" dirty="0">
                        <a:solidFill>
                          <a:srgbClr val="000000"/>
                        </a:solidFill>
                        <a:effectLst/>
                        <a:latin typeface="Calibri" panose="020F0502020204030204" pitchFamily="34" charset="0"/>
                      </a:endParaRPr>
                    </a:p>
                  </a:txBody>
                  <a:tcPr marL="0" marR="0" marT="0" marB="0" anchor="ctr"/>
                </a:tc>
                <a:extLst>
                  <a:ext uri="{0D108BD9-81ED-4DB2-BD59-A6C34878D82A}">
                    <a16:rowId xmlns:a16="http://schemas.microsoft.com/office/drawing/2014/main" val="1671603407"/>
                  </a:ext>
                </a:extLst>
              </a:tr>
              <a:tr h="365315">
                <a:tc>
                  <a:txBody>
                    <a:bodyPr/>
                    <a:lstStyle/>
                    <a:p>
                      <a:pPr algn="ctr" fontAlgn="ctr"/>
                      <a:r>
                        <a:rPr lang="en-US" sz="1200" u="none" strike="noStrike" dirty="0">
                          <a:effectLst/>
                        </a:rPr>
                        <a:t>2</a:t>
                      </a:r>
                      <a:endParaRPr lang="en-US" sz="1200" b="1" i="0" u="none" strike="noStrike" dirty="0">
                        <a:solidFill>
                          <a:srgbClr val="000000"/>
                        </a:solidFill>
                        <a:effectLst/>
                        <a:latin typeface="Calibri" panose="020F0502020204030204" pitchFamily="34" charset="0"/>
                      </a:endParaRPr>
                    </a:p>
                  </a:txBody>
                  <a:tcPr marL="0" marR="0" marT="0" marB="0" anchor="ctr"/>
                </a:tc>
                <a:tc>
                  <a:txBody>
                    <a:bodyPr/>
                    <a:lstStyle/>
                    <a:p>
                      <a:pPr algn="l" fontAlgn="ctr"/>
                      <a:r>
                        <a:rPr lang="en-US" sz="1200" u="none" strike="noStrike" dirty="0">
                          <a:effectLst/>
                        </a:rPr>
                        <a:t>BUS</a:t>
                      </a:r>
                      <a:endParaRPr lang="en-US" sz="1200" b="0" i="0" u="none" strike="noStrike" dirty="0">
                        <a:solidFill>
                          <a:srgbClr val="000000"/>
                        </a:solidFill>
                        <a:effectLst/>
                        <a:latin typeface="Calibri" panose="020F0502020204030204" pitchFamily="34" charset="0"/>
                      </a:endParaRPr>
                    </a:p>
                  </a:txBody>
                  <a:tcPr marL="0" marR="0" marT="0" marB="0" anchor="ctr"/>
                </a:tc>
                <a:tc>
                  <a:txBody>
                    <a:bodyPr/>
                    <a:lstStyle/>
                    <a:p>
                      <a:pPr algn="l" fontAlgn="ctr"/>
                      <a:r>
                        <a:rPr lang="en-US" sz="1200" u="none" strike="noStrike">
                          <a:effectLst/>
                        </a:rPr>
                        <a:t>MMIS</a:t>
                      </a:r>
                      <a:endParaRPr lang="en-US" sz="1200" b="0" i="0" u="none" strike="noStrike">
                        <a:solidFill>
                          <a:srgbClr val="000000"/>
                        </a:solidFill>
                        <a:effectLst/>
                        <a:latin typeface="Calibri" panose="020F0502020204030204" pitchFamily="34" charset="0"/>
                      </a:endParaRPr>
                    </a:p>
                  </a:txBody>
                  <a:tcPr marL="0" marR="0" marT="0" marB="0" anchor="ctr"/>
                </a:tc>
                <a:tc>
                  <a:txBody>
                    <a:bodyPr/>
                    <a:lstStyle/>
                    <a:p>
                      <a:pPr algn="l" fontAlgn="ctr"/>
                      <a:r>
                        <a:rPr lang="en-US" sz="1200" u="none" strike="noStrike" dirty="0">
                          <a:effectLst/>
                        </a:rPr>
                        <a:t>BUSI3017</a:t>
                      </a:r>
                      <a:endParaRPr lang="en-US" sz="1200" b="0" i="0" u="none" strike="noStrike" dirty="0">
                        <a:solidFill>
                          <a:srgbClr val="000000"/>
                        </a:solidFill>
                        <a:effectLst/>
                        <a:latin typeface="Calibri" panose="020F0502020204030204" pitchFamily="34" charset="0"/>
                      </a:endParaRPr>
                    </a:p>
                  </a:txBody>
                  <a:tcPr marL="0" marR="0" marT="0" marB="0" anchor="ctr"/>
                </a:tc>
                <a:tc>
                  <a:txBody>
                    <a:bodyPr/>
                    <a:lstStyle/>
                    <a:p>
                      <a:pPr algn="l" fontAlgn="ctr"/>
                      <a:r>
                        <a:rPr lang="en-US" sz="1600" b="1" u="none" strike="noStrike" dirty="0">
                          <a:effectLst/>
                        </a:rPr>
                        <a:t>International Business</a:t>
                      </a:r>
                      <a:endParaRPr lang="en-US" sz="1600" b="1" i="0" u="none" strike="noStrike" dirty="0">
                        <a:solidFill>
                          <a:srgbClr val="000000"/>
                        </a:solidFill>
                        <a:effectLst/>
                        <a:latin typeface="Calibri" panose="020F0502020204030204" pitchFamily="34" charset="0"/>
                      </a:endParaRPr>
                    </a:p>
                  </a:txBody>
                  <a:tcPr marL="0" marR="0" marT="0" marB="0" anchor="ctr"/>
                </a:tc>
                <a:tc>
                  <a:txBody>
                    <a:bodyPr/>
                    <a:lstStyle/>
                    <a:p>
                      <a:pPr algn="ctr" fontAlgn="ctr"/>
                      <a:r>
                        <a:rPr lang="en-US" sz="1200" u="none" strike="noStrike" dirty="0">
                          <a:effectLst/>
                        </a:rPr>
                        <a:t>3</a:t>
                      </a:r>
                      <a:endParaRPr lang="en-US" sz="1200" b="0" i="0" u="none" strike="noStrike" dirty="0">
                        <a:solidFill>
                          <a:srgbClr val="000000"/>
                        </a:solidFill>
                        <a:effectLst/>
                        <a:latin typeface="Calibri" panose="020F0502020204030204" pitchFamily="34" charset="0"/>
                      </a:endParaRPr>
                    </a:p>
                  </a:txBody>
                  <a:tcPr marL="0" marR="0" marT="0" marB="0" anchor="ctr"/>
                </a:tc>
                <a:tc>
                  <a:txBody>
                    <a:bodyPr/>
                    <a:lstStyle/>
                    <a:p>
                      <a:pPr algn="l" fontAlgn="ctr"/>
                      <a:r>
                        <a:rPr lang="en-US" sz="1200" u="none" strike="noStrike">
                          <a:effectLst/>
                        </a:rPr>
                        <a:t>14:00 - 17:00</a:t>
                      </a:r>
                      <a:endParaRPr lang="en-US" sz="1200" b="0" i="0" u="none" strike="noStrike">
                        <a:solidFill>
                          <a:srgbClr val="000000"/>
                        </a:solidFill>
                        <a:effectLst/>
                        <a:latin typeface="Calibri" panose="020F0502020204030204" pitchFamily="34" charset="0"/>
                      </a:endParaRPr>
                    </a:p>
                  </a:txBody>
                  <a:tcPr marL="0" marR="0" marT="0" marB="0" anchor="ctr"/>
                </a:tc>
                <a:tc>
                  <a:txBody>
                    <a:bodyPr/>
                    <a:lstStyle/>
                    <a:p>
                      <a:pPr algn="l" fontAlgn="ctr"/>
                      <a:r>
                        <a:rPr lang="en-US" sz="1000" u="none" strike="noStrike" dirty="0">
                          <a:effectLst/>
                        </a:rPr>
                        <a:t>https://handbook.ar.hkbu.edu.hk/2024-2025/course/BUSI3017</a:t>
                      </a:r>
                      <a:endParaRPr lang="en-US" sz="1000" b="0" i="0" u="none" strike="noStrike" dirty="0">
                        <a:solidFill>
                          <a:srgbClr val="000000"/>
                        </a:solidFill>
                        <a:effectLst/>
                        <a:latin typeface="Calibri" panose="020F0502020204030204" pitchFamily="34" charset="0"/>
                      </a:endParaRPr>
                    </a:p>
                  </a:txBody>
                  <a:tcPr marL="0" marR="0" marT="0" marB="0" anchor="ctr"/>
                </a:tc>
                <a:extLst>
                  <a:ext uri="{0D108BD9-81ED-4DB2-BD59-A6C34878D82A}">
                    <a16:rowId xmlns:a16="http://schemas.microsoft.com/office/drawing/2014/main" val="34893270"/>
                  </a:ext>
                </a:extLst>
              </a:tr>
              <a:tr h="293260">
                <a:tc>
                  <a:txBody>
                    <a:bodyPr/>
                    <a:lstStyle/>
                    <a:p>
                      <a:pPr algn="ctr" fontAlgn="ctr"/>
                      <a:r>
                        <a:rPr lang="en-US" sz="1200" u="none" strike="noStrike" dirty="0">
                          <a:effectLst/>
                        </a:rPr>
                        <a:t>3</a:t>
                      </a:r>
                      <a:endParaRPr lang="en-US" sz="1200" b="1" i="0" u="none" strike="noStrike" dirty="0">
                        <a:solidFill>
                          <a:srgbClr val="000000"/>
                        </a:solidFill>
                        <a:effectLst/>
                        <a:latin typeface="Calibri" panose="020F0502020204030204" pitchFamily="34" charset="0"/>
                      </a:endParaRPr>
                    </a:p>
                  </a:txBody>
                  <a:tcPr marL="0" marR="0" marT="0" marB="0" anchor="ctr"/>
                </a:tc>
                <a:tc>
                  <a:txBody>
                    <a:bodyPr/>
                    <a:lstStyle/>
                    <a:p>
                      <a:pPr algn="l" fontAlgn="ctr"/>
                      <a:r>
                        <a:rPr lang="en-US" sz="1200" u="none" strike="noStrike">
                          <a:effectLst/>
                        </a:rPr>
                        <a:t>BUS</a:t>
                      </a:r>
                      <a:endParaRPr lang="en-US" sz="1200" b="0" i="0" u="none" strike="noStrike">
                        <a:solidFill>
                          <a:srgbClr val="000000"/>
                        </a:solidFill>
                        <a:effectLst/>
                        <a:latin typeface="Calibri" panose="020F0502020204030204" pitchFamily="34" charset="0"/>
                      </a:endParaRPr>
                    </a:p>
                  </a:txBody>
                  <a:tcPr marL="0" marR="0" marT="0" marB="0" anchor="ctr"/>
                </a:tc>
                <a:tc>
                  <a:txBody>
                    <a:bodyPr/>
                    <a:lstStyle/>
                    <a:p>
                      <a:pPr algn="l" fontAlgn="ctr"/>
                      <a:r>
                        <a:rPr lang="en-US" sz="1200" u="none" strike="noStrike">
                          <a:effectLst/>
                        </a:rPr>
                        <a:t>MMIS</a:t>
                      </a:r>
                      <a:endParaRPr lang="en-US" sz="1200" b="0" i="0" u="none" strike="noStrike">
                        <a:solidFill>
                          <a:srgbClr val="000000"/>
                        </a:solidFill>
                        <a:effectLst/>
                        <a:latin typeface="Calibri" panose="020F0502020204030204" pitchFamily="34" charset="0"/>
                      </a:endParaRPr>
                    </a:p>
                  </a:txBody>
                  <a:tcPr marL="0" marR="0" marT="0" marB="0" anchor="ctr"/>
                </a:tc>
                <a:tc>
                  <a:txBody>
                    <a:bodyPr/>
                    <a:lstStyle/>
                    <a:p>
                      <a:pPr algn="l" fontAlgn="ctr"/>
                      <a:r>
                        <a:rPr lang="en-US" sz="1200" u="none" strike="noStrike" dirty="0">
                          <a:effectLst/>
                        </a:rPr>
                        <a:t>BUSI3046</a:t>
                      </a:r>
                      <a:endParaRPr lang="en-US" sz="1200" b="0" i="0" u="none" strike="noStrike" dirty="0">
                        <a:solidFill>
                          <a:srgbClr val="000000"/>
                        </a:solidFill>
                        <a:effectLst/>
                        <a:latin typeface="Calibri" panose="020F0502020204030204" pitchFamily="34" charset="0"/>
                      </a:endParaRPr>
                    </a:p>
                  </a:txBody>
                  <a:tcPr marL="0" marR="0" marT="0" marB="0" anchor="ctr"/>
                </a:tc>
                <a:tc>
                  <a:txBody>
                    <a:bodyPr/>
                    <a:lstStyle/>
                    <a:p>
                      <a:pPr algn="l" fontAlgn="ctr"/>
                      <a:r>
                        <a:rPr lang="en-US" sz="1600" b="1" u="none" strike="noStrike" dirty="0">
                          <a:effectLst/>
                        </a:rPr>
                        <a:t>Business Communications in the Technology Era</a:t>
                      </a:r>
                      <a:endParaRPr lang="en-US" sz="1600" b="1" i="0" u="none" strike="noStrike" dirty="0">
                        <a:solidFill>
                          <a:srgbClr val="000000"/>
                        </a:solidFill>
                        <a:effectLst/>
                        <a:latin typeface="Calibri" panose="020F0502020204030204" pitchFamily="34" charset="0"/>
                      </a:endParaRPr>
                    </a:p>
                  </a:txBody>
                  <a:tcPr marL="0" marR="0" marT="0" marB="0" anchor="ctr"/>
                </a:tc>
                <a:tc>
                  <a:txBody>
                    <a:bodyPr/>
                    <a:lstStyle/>
                    <a:p>
                      <a:pPr algn="ctr" fontAlgn="ctr"/>
                      <a:r>
                        <a:rPr lang="en-US" sz="1200" u="none" strike="noStrike" dirty="0">
                          <a:effectLst/>
                        </a:rPr>
                        <a:t>3</a:t>
                      </a:r>
                      <a:endParaRPr lang="en-US" sz="1200" b="0" i="0" u="none" strike="noStrike" dirty="0">
                        <a:solidFill>
                          <a:srgbClr val="000000"/>
                        </a:solidFill>
                        <a:effectLst/>
                        <a:latin typeface="Calibri" panose="020F0502020204030204" pitchFamily="34" charset="0"/>
                      </a:endParaRPr>
                    </a:p>
                  </a:txBody>
                  <a:tcPr marL="0" marR="0" marT="0" marB="0" anchor="ctr"/>
                </a:tc>
                <a:tc>
                  <a:txBody>
                    <a:bodyPr/>
                    <a:lstStyle/>
                    <a:p>
                      <a:pPr algn="l" fontAlgn="ctr"/>
                      <a:r>
                        <a:rPr lang="en-US" sz="1200" u="none" strike="noStrike">
                          <a:effectLst/>
                        </a:rPr>
                        <a:t>09:00 - 12:00</a:t>
                      </a:r>
                      <a:endParaRPr lang="en-US" sz="1200" b="0" i="0" u="none" strike="noStrike">
                        <a:solidFill>
                          <a:srgbClr val="000000"/>
                        </a:solidFill>
                        <a:effectLst/>
                        <a:latin typeface="Calibri" panose="020F0502020204030204" pitchFamily="34" charset="0"/>
                      </a:endParaRPr>
                    </a:p>
                  </a:txBody>
                  <a:tcPr marL="0" marR="0" marT="0" marB="0" anchor="ctr"/>
                </a:tc>
                <a:tc>
                  <a:txBody>
                    <a:bodyPr/>
                    <a:lstStyle/>
                    <a:p>
                      <a:pPr algn="l" fontAlgn="ctr"/>
                      <a:r>
                        <a:rPr lang="en-US" sz="1000" u="none" strike="noStrike" dirty="0">
                          <a:effectLst/>
                        </a:rPr>
                        <a:t>https://handbook.ar.hkbu.edu.hk/2024-2025/course/BUSI3046</a:t>
                      </a:r>
                      <a:endParaRPr lang="en-US" sz="1000" b="0" i="0" u="none" strike="noStrike" dirty="0">
                        <a:solidFill>
                          <a:srgbClr val="000000"/>
                        </a:solidFill>
                        <a:effectLst/>
                        <a:latin typeface="Calibri" panose="020F0502020204030204" pitchFamily="34" charset="0"/>
                      </a:endParaRPr>
                    </a:p>
                  </a:txBody>
                  <a:tcPr marL="0" marR="0" marT="0" marB="0" anchor="ctr"/>
                </a:tc>
                <a:extLst>
                  <a:ext uri="{0D108BD9-81ED-4DB2-BD59-A6C34878D82A}">
                    <a16:rowId xmlns:a16="http://schemas.microsoft.com/office/drawing/2014/main" val="1612845630"/>
                  </a:ext>
                </a:extLst>
              </a:tr>
              <a:tr h="293260">
                <a:tc>
                  <a:txBody>
                    <a:bodyPr/>
                    <a:lstStyle/>
                    <a:p>
                      <a:pPr algn="ctr" fontAlgn="ctr"/>
                      <a:r>
                        <a:rPr lang="en-US" sz="1200" u="none" strike="noStrike" dirty="0">
                          <a:effectLst/>
                        </a:rPr>
                        <a:t>4</a:t>
                      </a:r>
                      <a:endParaRPr lang="en-US" sz="1200" b="1" i="0" u="none" strike="noStrike" dirty="0">
                        <a:solidFill>
                          <a:srgbClr val="000000"/>
                        </a:solidFill>
                        <a:effectLst/>
                        <a:latin typeface="Calibri" panose="020F0502020204030204" pitchFamily="34" charset="0"/>
                      </a:endParaRPr>
                    </a:p>
                  </a:txBody>
                  <a:tcPr marL="0" marR="0" marT="0" marB="0" anchor="ctr"/>
                </a:tc>
                <a:tc>
                  <a:txBody>
                    <a:bodyPr/>
                    <a:lstStyle/>
                    <a:p>
                      <a:pPr algn="l" fontAlgn="ctr"/>
                      <a:r>
                        <a:rPr lang="en-US" sz="1200" u="none" strike="noStrike">
                          <a:effectLst/>
                        </a:rPr>
                        <a:t>COMM</a:t>
                      </a:r>
                      <a:endParaRPr lang="en-US" sz="1200" b="0" i="0" u="none" strike="noStrike">
                        <a:solidFill>
                          <a:srgbClr val="000000"/>
                        </a:solidFill>
                        <a:effectLst/>
                        <a:latin typeface="Calibri" panose="020F0502020204030204" pitchFamily="34" charset="0"/>
                      </a:endParaRPr>
                    </a:p>
                  </a:txBody>
                  <a:tcPr marL="0" marR="0" marT="0" marB="0" anchor="ctr"/>
                </a:tc>
                <a:tc>
                  <a:txBody>
                    <a:bodyPr/>
                    <a:lstStyle/>
                    <a:p>
                      <a:pPr algn="l" fontAlgn="ctr"/>
                      <a:r>
                        <a:rPr lang="en-US" sz="1200" u="none" strike="noStrike">
                          <a:effectLst/>
                        </a:rPr>
                        <a:t>COMS</a:t>
                      </a:r>
                      <a:endParaRPr lang="en-US" sz="1200" b="0" i="0" u="none" strike="noStrike">
                        <a:solidFill>
                          <a:srgbClr val="000000"/>
                        </a:solidFill>
                        <a:effectLst/>
                        <a:latin typeface="Calibri" panose="020F0502020204030204" pitchFamily="34" charset="0"/>
                      </a:endParaRPr>
                    </a:p>
                  </a:txBody>
                  <a:tcPr marL="0" marR="0" marT="0" marB="0" anchor="ctr"/>
                </a:tc>
                <a:tc>
                  <a:txBody>
                    <a:bodyPr/>
                    <a:lstStyle/>
                    <a:p>
                      <a:pPr algn="l" fontAlgn="ctr"/>
                      <a:r>
                        <a:rPr lang="en-US" sz="1200" u="none" strike="noStrike">
                          <a:effectLst/>
                        </a:rPr>
                        <a:t>COMM1015</a:t>
                      </a:r>
                      <a:endParaRPr lang="en-US" sz="1200" b="0" i="0" u="none" strike="noStrike">
                        <a:solidFill>
                          <a:srgbClr val="000000"/>
                        </a:solidFill>
                        <a:effectLst/>
                        <a:latin typeface="Calibri" panose="020F0502020204030204" pitchFamily="34" charset="0"/>
                      </a:endParaRPr>
                    </a:p>
                  </a:txBody>
                  <a:tcPr marL="0" marR="0" marT="0" marB="0" anchor="ctr"/>
                </a:tc>
                <a:tc>
                  <a:txBody>
                    <a:bodyPr/>
                    <a:lstStyle/>
                    <a:p>
                      <a:pPr algn="l" fontAlgn="ctr"/>
                      <a:r>
                        <a:rPr lang="en-US" sz="1600" b="1" u="none" strike="noStrike" dirty="0">
                          <a:effectLst/>
                        </a:rPr>
                        <a:t>Studies in Communication, Media, and Journalism</a:t>
                      </a:r>
                      <a:endParaRPr lang="en-US" sz="1600" b="1" i="0" u="none" strike="noStrike" dirty="0">
                        <a:solidFill>
                          <a:srgbClr val="000000"/>
                        </a:solidFill>
                        <a:effectLst/>
                        <a:latin typeface="Calibri" panose="020F0502020204030204" pitchFamily="34" charset="0"/>
                      </a:endParaRPr>
                    </a:p>
                  </a:txBody>
                  <a:tcPr marL="0" marR="0" marT="0" marB="0" anchor="ctr"/>
                </a:tc>
                <a:tc>
                  <a:txBody>
                    <a:bodyPr/>
                    <a:lstStyle/>
                    <a:p>
                      <a:pPr algn="ctr" fontAlgn="ctr"/>
                      <a:r>
                        <a:rPr lang="en-US" sz="1200" u="none" strike="noStrike" dirty="0">
                          <a:effectLst/>
                        </a:rPr>
                        <a:t>3</a:t>
                      </a:r>
                      <a:endParaRPr lang="en-US" sz="1200" b="0" i="0" u="none" strike="noStrike" dirty="0">
                        <a:solidFill>
                          <a:srgbClr val="000000"/>
                        </a:solidFill>
                        <a:effectLst/>
                        <a:latin typeface="Calibri" panose="020F0502020204030204" pitchFamily="34" charset="0"/>
                      </a:endParaRPr>
                    </a:p>
                  </a:txBody>
                  <a:tcPr marL="0" marR="0" marT="0" marB="0" anchor="ctr"/>
                </a:tc>
                <a:tc>
                  <a:txBody>
                    <a:bodyPr/>
                    <a:lstStyle/>
                    <a:p>
                      <a:pPr algn="l" fontAlgn="ctr"/>
                      <a:r>
                        <a:rPr lang="en-US" sz="1200" u="none" strike="noStrike">
                          <a:effectLst/>
                        </a:rPr>
                        <a:t>14:00 - 17:00</a:t>
                      </a:r>
                      <a:endParaRPr lang="en-US" sz="1200" b="0" i="0" u="none" strike="noStrike">
                        <a:solidFill>
                          <a:srgbClr val="000000"/>
                        </a:solidFill>
                        <a:effectLst/>
                        <a:latin typeface="Calibri" panose="020F0502020204030204" pitchFamily="34" charset="0"/>
                      </a:endParaRPr>
                    </a:p>
                  </a:txBody>
                  <a:tcPr marL="0" marR="0" marT="0" marB="0" anchor="ctr"/>
                </a:tc>
                <a:tc>
                  <a:txBody>
                    <a:bodyPr/>
                    <a:lstStyle/>
                    <a:p>
                      <a:pPr algn="l" fontAlgn="ctr"/>
                      <a:r>
                        <a:rPr lang="en-US" sz="1000" u="none" strike="noStrike">
                          <a:effectLst/>
                        </a:rPr>
                        <a:t>https://handbook.ar.hkbu.edu.hk/2024-2025/course/COMM1015</a:t>
                      </a:r>
                      <a:endParaRPr lang="en-US" sz="1000" b="0" i="0" u="none" strike="noStrike">
                        <a:solidFill>
                          <a:srgbClr val="000000"/>
                        </a:solidFill>
                        <a:effectLst/>
                        <a:latin typeface="Calibri" panose="020F0502020204030204" pitchFamily="34" charset="0"/>
                      </a:endParaRPr>
                    </a:p>
                  </a:txBody>
                  <a:tcPr marL="0" marR="0" marT="0" marB="0" anchor="ctr"/>
                </a:tc>
                <a:extLst>
                  <a:ext uri="{0D108BD9-81ED-4DB2-BD59-A6C34878D82A}">
                    <a16:rowId xmlns:a16="http://schemas.microsoft.com/office/drawing/2014/main" val="3999032139"/>
                  </a:ext>
                </a:extLst>
              </a:tr>
              <a:tr h="293260">
                <a:tc>
                  <a:txBody>
                    <a:bodyPr/>
                    <a:lstStyle/>
                    <a:p>
                      <a:pPr algn="ctr" fontAlgn="ctr"/>
                      <a:r>
                        <a:rPr lang="en-US" sz="1200" u="none" strike="noStrike" dirty="0">
                          <a:effectLst/>
                        </a:rPr>
                        <a:t>5</a:t>
                      </a:r>
                      <a:endParaRPr lang="en-US" sz="1200" b="1" i="0" u="none" strike="noStrike" dirty="0">
                        <a:solidFill>
                          <a:srgbClr val="000000"/>
                        </a:solidFill>
                        <a:effectLst/>
                        <a:latin typeface="Calibri" panose="020F0502020204030204" pitchFamily="34" charset="0"/>
                      </a:endParaRPr>
                    </a:p>
                  </a:txBody>
                  <a:tcPr marL="0" marR="0" marT="0" marB="0" anchor="ctr"/>
                </a:tc>
                <a:tc>
                  <a:txBody>
                    <a:bodyPr/>
                    <a:lstStyle/>
                    <a:p>
                      <a:pPr algn="l" fontAlgn="ctr"/>
                      <a:r>
                        <a:rPr lang="en-US" sz="1200" u="none" strike="noStrike">
                          <a:effectLst/>
                        </a:rPr>
                        <a:t>COMM</a:t>
                      </a:r>
                      <a:endParaRPr lang="en-US" sz="1200" b="0" i="0" u="none" strike="noStrike">
                        <a:solidFill>
                          <a:srgbClr val="000000"/>
                        </a:solidFill>
                        <a:effectLst/>
                        <a:latin typeface="Calibri" panose="020F0502020204030204" pitchFamily="34" charset="0"/>
                      </a:endParaRPr>
                    </a:p>
                  </a:txBody>
                  <a:tcPr marL="0" marR="0" marT="0" marB="0" anchor="ctr"/>
                </a:tc>
                <a:tc>
                  <a:txBody>
                    <a:bodyPr/>
                    <a:lstStyle/>
                    <a:p>
                      <a:pPr algn="l" fontAlgn="ctr"/>
                      <a:r>
                        <a:rPr lang="en-US" sz="1200" u="none" strike="noStrike">
                          <a:effectLst/>
                        </a:rPr>
                        <a:t>IMD</a:t>
                      </a:r>
                      <a:endParaRPr lang="en-US" sz="1200" b="0" i="0" u="none" strike="noStrike">
                        <a:solidFill>
                          <a:srgbClr val="000000"/>
                        </a:solidFill>
                        <a:effectLst/>
                        <a:latin typeface="Calibri" panose="020F0502020204030204" pitchFamily="34" charset="0"/>
                      </a:endParaRPr>
                    </a:p>
                  </a:txBody>
                  <a:tcPr marL="0" marR="0" marT="0" marB="0" anchor="ctr"/>
                </a:tc>
                <a:tc>
                  <a:txBody>
                    <a:bodyPr/>
                    <a:lstStyle/>
                    <a:p>
                      <a:pPr algn="l" fontAlgn="ctr"/>
                      <a:r>
                        <a:rPr lang="en-US" sz="1200" u="none" strike="noStrike">
                          <a:effectLst/>
                        </a:rPr>
                        <a:t>GAME2025</a:t>
                      </a:r>
                      <a:endParaRPr lang="en-US" sz="1200" b="0" i="0" u="none" strike="noStrike">
                        <a:solidFill>
                          <a:srgbClr val="000000"/>
                        </a:solidFill>
                        <a:effectLst/>
                        <a:latin typeface="Calibri" panose="020F0502020204030204" pitchFamily="34" charset="0"/>
                      </a:endParaRPr>
                    </a:p>
                  </a:txBody>
                  <a:tcPr marL="0" marR="0" marT="0" marB="0" anchor="ctr"/>
                </a:tc>
                <a:tc>
                  <a:txBody>
                    <a:bodyPr/>
                    <a:lstStyle/>
                    <a:p>
                      <a:pPr algn="l" fontAlgn="ctr"/>
                      <a:r>
                        <a:rPr lang="en-US" sz="1600" b="1" u="none" strike="noStrike" dirty="0">
                          <a:effectLst/>
                        </a:rPr>
                        <a:t>Visual Communication</a:t>
                      </a:r>
                      <a:endParaRPr lang="en-US" sz="1600" b="1" i="0" u="none" strike="noStrike" dirty="0">
                        <a:solidFill>
                          <a:srgbClr val="000000"/>
                        </a:solidFill>
                        <a:effectLst/>
                        <a:latin typeface="Calibri" panose="020F0502020204030204" pitchFamily="34" charset="0"/>
                      </a:endParaRPr>
                    </a:p>
                  </a:txBody>
                  <a:tcPr marL="0" marR="0" marT="0" marB="0" anchor="ctr"/>
                </a:tc>
                <a:tc>
                  <a:txBody>
                    <a:bodyPr/>
                    <a:lstStyle/>
                    <a:p>
                      <a:pPr algn="ctr" fontAlgn="ctr"/>
                      <a:r>
                        <a:rPr lang="en-US" sz="1200" u="none" strike="noStrike" dirty="0">
                          <a:effectLst/>
                        </a:rPr>
                        <a:t>3</a:t>
                      </a:r>
                      <a:endParaRPr lang="en-US" sz="1200" b="0" i="0" u="none" strike="noStrike" dirty="0">
                        <a:solidFill>
                          <a:srgbClr val="000000"/>
                        </a:solidFill>
                        <a:effectLst/>
                        <a:latin typeface="Calibri" panose="020F0502020204030204" pitchFamily="34" charset="0"/>
                      </a:endParaRPr>
                    </a:p>
                  </a:txBody>
                  <a:tcPr marL="0" marR="0" marT="0" marB="0" anchor="ctr"/>
                </a:tc>
                <a:tc>
                  <a:txBody>
                    <a:bodyPr/>
                    <a:lstStyle/>
                    <a:p>
                      <a:pPr algn="l" fontAlgn="ctr"/>
                      <a:r>
                        <a:rPr lang="en-US" sz="1200" u="none" strike="noStrike" dirty="0">
                          <a:effectLst/>
                        </a:rPr>
                        <a:t>14:00 - 17:00</a:t>
                      </a:r>
                      <a:endParaRPr lang="en-US" sz="1200" b="0" i="0" u="none" strike="noStrike" dirty="0">
                        <a:solidFill>
                          <a:srgbClr val="000000"/>
                        </a:solidFill>
                        <a:effectLst/>
                        <a:latin typeface="Calibri" panose="020F0502020204030204" pitchFamily="34" charset="0"/>
                      </a:endParaRPr>
                    </a:p>
                  </a:txBody>
                  <a:tcPr marL="0" marR="0" marT="0" marB="0" anchor="ctr"/>
                </a:tc>
                <a:tc>
                  <a:txBody>
                    <a:bodyPr/>
                    <a:lstStyle/>
                    <a:p>
                      <a:pPr algn="l" fontAlgn="ctr"/>
                      <a:r>
                        <a:rPr lang="en-US" sz="1000" u="none" strike="noStrike" dirty="0">
                          <a:effectLst/>
                        </a:rPr>
                        <a:t>https://handbook.ar.hkbu.edu.hk/2024-2025/course/GAME2025</a:t>
                      </a:r>
                      <a:endParaRPr lang="en-US" sz="1000" b="0" i="0" u="none" strike="noStrike" dirty="0">
                        <a:solidFill>
                          <a:srgbClr val="000000"/>
                        </a:solidFill>
                        <a:effectLst/>
                        <a:latin typeface="Calibri" panose="020F0502020204030204" pitchFamily="34" charset="0"/>
                      </a:endParaRPr>
                    </a:p>
                  </a:txBody>
                  <a:tcPr marL="0" marR="0" marT="0" marB="0" anchor="ctr"/>
                </a:tc>
                <a:extLst>
                  <a:ext uri="{0D108BD9-81ED-4DB2-BD59-A6C34878D82A}">
                    <a16:rowId xmlns:a16="http://schemas.microsoft.com/office/drawing/2014/main" val="1496693969"/>
                  </a:ext>
                </a:extLst>
              </a:tr>
              <a:tr h="293260">
                <a:tc>
                  <a:txBody>
                    <a:bodyPr/>
                    <a:lstStyle/>
                    <a:p>
                      <a:pPr algn="ctr" fontAlgn="ctr"/>
                      <a:r>
                        <a:rPr lang="en-US" sz="1200" u="none" strike="noStrike" dirty="0">
                          <a:effectLst/>
                        </a:rPr>
                        <a:t>6</a:t>
                      </a:r>
                      <a:endParaRPr lang="en-US" sz="1200" b="1" i="0" u="none" strike="noStrike" dirty="0">
                        <a:solidFill>
                          <a:srgbClr val="000000"/>
                        </a:solidFill>
                        <a:effectLst/>
                        <a:latin typeface="Calibri" panose="020F0502020204030204" pitchFamily="34" charset="0"/>
                      </a:endParaRPr>
                    </a:p>
                  </a:txBody>
                  <a:tcPr marL="0" marR="0" marT="0" marB="0" anchor="ctr"/>
                </a:tc>
                <a:tc>
                  <a:txBody>
                    <a:bodyPr/>
                    <a:lstStyle/>
                    <a:p>
                      <a:pPr algn="l" fontAlgn="ctr"/>
                      <a:r>
                        <a:rPr lang="en-US" sz="1200" u="none" strike="noStrike" dirty="0">
                          <a:effectLst/>
                        </a:rPr>
                        <a:t>COMM</a:t>
                      </a:r>
                      <a:endParaRPr lang="en-US" sz="1200" b="0" i="0" u="none" strike="noStrike" dirty="0">
                        <a:solidFill>
                          <a:srgbClr val="000000"/>
                        </a:solidFill>
                        <a:effectLst/>
                        <a:latin typeface="Calibri" panose="020F0502020204030204" pitchFamily="34" charset="0"/>
                      </a:endParaRPr>
                    </a:p>
                  </a:txBody>
                  <a:tcPr marL="0" marR="0" marT="0" marB="0" anchor="ctr"/>
                </a:tc>
                <a:tc>
                  <a:txBody>
                    <a:bodyPr/>
                    <a:lstStyle/>
                    <a:p>
                      <a:pPr algn="l" fontAlgn="ctr"/>
                      <a:r>
                        <a:rPr lang="en-US" sz="1200" u="none" strike="noStrike">
                          <a:effectLst/>
                        </a:rPr>
                        <a:t>JOUR</a:t>
                      </a:r>
                      <a:endParaRPr lang="en-US" sz="1200" b="0" i="0" u="none" strike="noStrike">
                        <a:solidFill>
                          <a:srgbClr val="000000"/>
                        </a:solidFill>
                        <a:effectLst/>
                        <a:latin typeface="Calibri" panose="020F0502020204030204" pitchFamily="34" charset="0"/>
                      </a:endParaRPr>
                    </a:p>
                  </a:txBody>
                  <a:tcPr marL="0" marR="0" marT="0" marB="0" anchor="ctr"/>
                </a:tc>
                <a:tc>
                  <a:txBody>
                    <a:bodyPr/>
                    <a:lstStyle/>
                    <a:p>
                      <a:pPr algn="l" fontAlgn="ctr"/>
                      <a:r>
                        <a:rPr lang="en-US" sz="1200" u="none" strike="noStrike">
                          <a:effectLst/>
                        </a:rPr>
                        <a:t>JOUR4047</a:t>
                      </a:r>
                      <a:endParaRPr lang="en-US" sz="1200" b="0" i="0" u="none" strike="noStrike">
                        <a:solidFill>
                          <a:srgbClr val="000000"/>
                        </a:solidFill>
                        <a:effectLst/>
                        <a:latin typeface="Calibri" panose="020F0502020204030204" pitchFamily="34" charset="0"/>
                      </a:endParaRPr>
                    </a:p>
                  </a:txBody>
                  <a:tcPr marL="0" marR="0" marT="0" marB="0" anchor="ctr"/>
                </a:tc>
                <a:tc>
                  <a:txBody>
                    <a:bodyPr/>
                    <a:lstStyle/>
                    <a:p>
                      <a:pPr algn="l" fontAlgn="ctr"/>
                      <a:r>
                        <a:rPr lang="en-US" sz="1600" b="1" u="none" strike="noStrike" dirty="0">
                          <a:effectLst/>
                        </a:rPr>
                        <a:t>Comparative Perspectives on Media</a:t>
                      </a:r>
                      <a:endParaRPr lang="en-US" sz="1600" b="1" i="0" u="none" strike="noStrike" dirty="0">
                        <a:solidFill>
                          <a:srgbClr val="000000"/>
                        </a:solidFill>
                        <a:effectLst/>
                        <a:latin typeface="Calibri" panose="020F0502020204030204" pitchFamily="34" charset="0"/>
                      </a:endParaRPr>
                    </a:p>
                  </a:txBody>
                  <a:tcPr marL="0" marR="0" marT="0" marB="0" anchor="ctr"/>
                </a:tc>
                <a:tc>
                  <a:txBody>
                    <a:bodyPr/>
                    <a:lstStyle/>
                    <a:p>
                      <a:pPr algn="ctr" fontAlgn="ctr"/>
                      <a:r>
                        <a:rPr lang="en-US" sz="1200" u="none" strike="noStrike" dirty="0">
                          <a:effectLst/>
                        </a:rPr>
                        <a:t>3</a:t>
                      </a:r>
                      <a:endParaRPr lang="en-US" sz="1200" b="0" i="0" u="none" strike="noStrike" dirty="0">
                        <a:solidFill>
                          <a:srgbClr val="000000"/>
                        </a:solidFill>
                        <a:effectLst/>
                        <a:latin typeface="Calibri" panose="020F0502020204030204" pitchFamily="34" charset="0"/>
                      </a:endParaRPr>
                    </a:p>
                  </a:txBody>
                  <a:tcPr marL="0" marR="0" marT="0" marB="0" anchor="ctr"/>
                </a:tc>
                <a:tc>
                  <a:txBody>
                    <a:bodyPr/>
                    <a:lstStyle/>
                    <a:p>
                      <a:pPr algn="l" fontAlgn="ctr"/>
                      <a:r>
                        <a:rPr lang="en-US" sz="1200" u="none" strike="noStrike">
                          <a:effectLst/>
                        </a:rPr>
                        <a:t>14:00 - 17:00</a:t>
                      </a:r>
                      <a:endParaRPr lang="en-US" sz="1200" b="0" i="0" u="none" strike="noStrike">
                        <a:solidFill>
                          <a:srgbClr val="000000"/>
                        </a:solidFill>
                        <a:effectLst/>
                        <a:latin typeface="Calibri" panose="020F0502020204030204" pitchFamily="34" charset="0"/>
                      </a:endParaRPr>
                    </a:p>
                  </a:txBody>
                  <a:tcPr marL="0" marR="0" marT="0" marB="0" anchor="ctr"/>
                </a:tc>
                <a:tc>
                  <a:txBody>
                    <a:bodyPr/>
                    <a:lstStyle/>
                    <a:p>
                      <a:pPr algn="l" fontAlgn="ctr"/>
                      <a:r>
                        <a:rPr lang="en-US" sz="1000" u="none" strike="noStrike">
                          <a:effectLst/>
                        </a:rPr>
                        <a:t>https://handbook.ar.hkbu.edu.hk/2024-2025/course/JOUR4047</a:t>
                      </a:r>
                      <a:endParaRPr lang="en-US" sz="1000" b="0" i="0" u="none" strike="noStrike">
                        <a:solidFill>
                          <a:srgbClr val="000000"/>
                        </a:solidFill>
                        <a:effectLst/>
                        <a:latin typeface="Calibri" panose="020F0502020204030204" pitchFamily="34" charset="0"/>
                      </a:endParaRPr>
                    </a:p>
                  </a:txBody>
                  <a:tcPr marL="0" marR="0" marT="0" marB="0" anchor="ctr"/>
                </a:tc>
                <a:extLst>
                  <a:ext uri="{0D108BD9-81ED-4DB2-BD59-A6C34878D82A}">
                    <a16:rowId xmlns:a16="http://schemas.microsoft.com/office/drawing/2014/main" val="560901859"/>
                  </a:ext>
                </a:extLst>
              </a:tr>
              <a:tr h="293260">
                <a:tc>
                  <a:txBody>
                    <a:bodyPr/>
                    <a:lstStyle/>
                    <a:p>
                      <a:pPr algn="ctr" fontAlgn="ctr"/>
                      <a:r>
                        <a:rPr lang="en-US" sz="1200" u="none" strike="noStrike" dirty="0">
                          <a:effectLst/>
                        </a:rPr>
                        <a:t>7</a:t>
                      </a:r>
                      <a:endParaRPr lang="en-US" sz="1200" b="1" i="0" u="none" strike="noStrike" dirty="0">
                        <a:solidFill>
                          <a:srgbClr val="000000"/>
                        </a:solidFill>
                        <a:effectLst/>
                        <a:latin typeface="Calibri" panose="020F0502020204030204" pitchFamily="34" charset="0"/>
                      </a:endParaRPr>
                    </a:p>
                  </a:txBody>
                  <a:tcPr marL="0" marR="0" marT="0" marB="0" anchor="ctr"/>
                </a:tc>
                <a:tc>
                  <a:txBody>
                    <a:bodyPr/>
                    <a:lstStyle/>
                    <a:p>
                      <a:pPr algn="l" fontAlgn="ctr"/>
                      <a:r>
                        <a:rPr lang="en-US" sz="1200" u="none" strike="noStrike" dirty="0">
                          <a:effectLst/>
                        </a:rPr>
                        <a:t>COMM</a:t>
                      </a:r>
                      <a:endParaRPr lang="en-US" sz="1200" b="0" i="0" u="none" strike="noStrike" dirty="0">
                        <a:solidFill>
                          <a:srgbClr val="000000"/>
                        </a:solidFill>
                        <a:effectLst/>
                        <a:latin typeface="Calibri" panose="020F0502020204030204" pitchFamily="34" charset="0"/>
                      </a:endParaRPr>
                    </a:p>
                  </a:txBody>
                  <a:tcPr marL="0" marR="0" marT="0" marB="0" anchor="ctr"/>
                </a:tc>
                <a:tc>
                  <a:txBody>
                    <a:bodyPr/>
                    <a:lstStyle/>
                    <a:p>
                      <a:pPr algn="l" fontAlgn="ctr"/>
                      <a:r>
                        <a:rPr lang="en-US" sz="1200" u="none" strike="noStrike">
                          <a:effectLst/>
                        </a:rPr>
                        <a:t>COMS</a:t>
                      </a:r>
                      <a:endParaRPr lang="en-US" sz="1200" b="0" i="0" u="none" strike="noStrike">
                        <a:solidFill>
                          <a:srgbClr val="000000"/>
                        </a:solidFill>
                        <a:effectLst/>
                        <a:latin typeface="Calibri" panose="020F0502020204030204" pitchFamily="34" charset="0"/>
                      </a:endParaRPr>
                    </a:p>
                  </a:txBody>
                  <a:tcPr marL="0" marR="0" marT="0" marB="0" anchor="ctr"/>
                </a:tc>
                <a:tc>
                  <a:txBody>
                    <a:bodyPr/>
                    <a:lstStyle/>
                    <a:p>
                      <a:pPr algn="l" fontAlgn="ctr"/>
                      <a:r>
                        <a:rPr lang="en-US" sz="1200" u="none" strike="noStrike">
                          <a:effectLst/>
                        </a:rPr>
                        <a:t>PRAO3075</a:t>
                      </a:r>
                      <a:endParaRPr lang="en-US" sz="1200" b="0" i="0" u="none" strike="noStrike">
                        <a:solidFill>
                          <a:srgbClr val="000000"/>
                        </a:solidFill>
                        <a:effectLst/>
                        <a:latin typeface="Calibri" panose="020F0502020204030204" pitchFamily="34" charset="0"/>
                      </a:endParaRPr>
                    </a:p>
                  </a:txBody>
                  <a:tcPr marL="0" marR="0" marT="0" marB="0" anchor="ctr"/>
                </a:tc>
                <a:tc>
                  <a:txBody>
                    <a:bodyPr/>
                    <a:lstStyle/>
                    <a:p>
                      <a:pPr algn="l" fontAlgn="ctr"/>
                      <a:r>
                        <a:rPr lang="en-US" sz="1600" b="1" u="none" strike="noStrike" dirty="0">
                          <a:effectLst/>
                        </a:rPr>
                        <a:t>Intercultural Communication</a:t>
                      </a:r>
                      <a:endParaRPr lang="en-US" sz="1600" b="1" i="0" u="none" strike="noStrike" dirty="0">
                        <a:solidFill>
                          <a:srgbClr val="000000"/>
                        </a:solidFill>
                        <a:effectLst/>
                        <a:latin typeface="Calibri" panose="020F0502020204030204" pitchFamily="34" charset="0"/>
                      </a:endParaRPr>
                    </a:p>
                  </a:txBody>
                  <a:tcPr marL="0" marR="0" marT="0" marB="0" anchor="ctr"/>
                </a:tc>
                <a:tc>
                  <a:txBody>
                    <a:bodyPr/>
                    <a:lstStyle/>
                    <a:p>
                      <a:pPr algn="ctr" fontAlgn="ctr"/>
                      <a:r>
                        <a:rPr lang="en-US" sz="1200" u="none" strike="noStrike" dirty="0">
                          <a:effectLst/>
                        </a:rPr>
                        <a:t>3</a:t>
                      </a:r>
                      <a:endParaRPr lang="en-US" sz="1200" b="0" i="0" u="none" strike="noStrike" dirty="0">
                        <a:solidFill>
                          <a:srgbClr val="000000"/>
                        </a:solidFill>
                        <a:effectLst/>
                        <a:latin typeface="Calibri" panose="020F0502020204030204" pitchFamily="34" charset="0"/>
                      </a:endParaRPr>
                    </a:p>
                  </a:txBody>
                  <a:tcPr marL="0" marR="0" marT="0" marB="0" anchor="ctr"/>
                </a:tc>
                <a:tc>
                  <a:txBody>
                    <a:bodyPr/>
                    <a:lstStyle/>
                    <a:p>
                      <a:pPr algn="l" fontAlgn="ctr"/>
                      <a:r>
                        <a:rPr lang="en-US" sz="1200" u="none" strike="noStrike" dirty="0">
                          <a:effectLst/>
                        </a:rPr>
                        <a:t>14:00 - 17:00</a:t>
                      </a:r>
                      <a:endParaRPr lang="en-US" sz="1200" b="0" i="0" u="none" strike="noStrike" dirty="0">
                        <a:solidFill>
                          <a:srgbClr val="000000"/>
                        </a:solidFill>
                        <a:effectLst/>
                        <a:latin typeface="Calibri" panose="020F0502020204030204" pitchFamily="34" charset="0"/>
                      </a:endParaRPr>
                    </a:p>
                  </a:txBody>
                  <a:tcPr marL="0" marR="0" marT="0" marB="0" anchor="ctr"/>
                </a:tc>
                <a:tc>
                  <a:txBody>
                    <a:bodyPr/>
                    <a:lstStyle/>
                    <a:p>
                      <a:pPr algn="l" fontAlgn="b"/>
                      <a:r>
                        <a:rPr lang="en-US" sz="1000" u="none" strike="noStrike">
                          <a:effectLst/>
                        </a:rPr>
                        <a:t>https://handbook.ar.hkbu.edu.hk/2024-2025/course/PRAO3075</a:t>
                      </a:r>
                      <a:endParaRPr lang="en-US" sz="10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2042376219"/>
                  </a:ext>
                </a:extLst>
              </a:tr>
              <a:tr h="293260">
                <a:tc>
                  <a:txBody>
                    <a:bodyPr/>
                    <a:lstStyle/>
                    <a:p>
                      <a:pPr algn="ctr" fontAlgn="ctr"/>
                      <a:r>
                        <a:rPr lang="en-US" sz="1200" u="none" strike="noStrike" dirty="0">
                          <a:effectLst/>
                        </a:rPr>
                        <a:t>8</a:t>
                      </a:r>
                      <a:endParaRPr lang="en-US" sz="1200" b="1" i="0" u="none" strike="noStrike" dirty="0">
                        <a:solidFill>
                          <a:srgbClr val="000000"/>
                        </a:solidFill>
                        <a:effectLst/>
                        <a:latin typeface="Calibri" panose="020F0502020204030204" pitchFamily="34" charset="0"/>
                      </a:endParaRPr>
                    </a:p>
                  </a:txBody>
                  <a:tcPr marL="0" marR="0" marT="0" marB="0" anchor="ctr"/>
                </a:tc>
                <a:tc>
                  <a:txBody>
                    <a:bodyPr/>
                    <a:lstStyle/>
                    <a:p>
                      <a:pPr algn="l" fontAlgn="ctr"/>
                      <a:r>
                        <a:rPr lang="en-US" sz="1200" u="none" strike="noStrike" dirty="0">
                          <a:effectLst/>
                        </a:rPr>
                        <a:t>SCA</a:t>
                      </a:r>
                      <a:endParaRPr lang="en-US" sz="1200" b="0" i="0" u="none" strike="noStrike" dirty="0">
                        <a:solidFill>
                          <a:srgbClr val="000000"/>
                        </a:solidFill>
                        <a:effectLst/>
                        <a:latin typeface="Calibri" panose="020F0502020204030204" pitchFamily="34" charset="0"/>
                      </a:endParaRPr>
                    </a:p>
                  </a:txBody>
                  <a:tcPr marL="0" marR="0" marT="0" marB="0" anchor="ctr"/>
                </a:tc>
                <a:tc>
                  <a:txBody>
                    <a:bodyPr/>
                    <a:lstStyle/>
                    <a:p>
                      <a:pPr algn="l" fontAlgn="ctr"/>
                      <a:r>
                        <a:rPr lang="en-US" sz="1200" u="none" strike="noStrike">
                          <a:effectLst/>
                        </a:rPr>
                        <a:t>AF</a:t>
                      </a:r>
                      <a:endParaRPr lang="en-US" sz="1200" b="0" i="0" u="none" strike="noStrike">
                        <a:solidFill>
                          <a:srgbClr val="000000"/>
                        </a:solidFill>
                        <a:effectLst/>
                        <a:latin typeface="Calibri" panose="020F0502020204030204" pitchFamily="34" charset="0"/>
                      </a:endParaRPr>
                    </a:p>
                  </a:txBody>
                  <a:tcPr marL="0" marR="0" marT="0" marB="0" anchor="ctr"/>
                </a:tc>
                <a:tc>
                  <a:txBody>
                    <a:bodyPr/>
                    <a:lstStyle/>
                    <a:p>
                      <a:pPr algn="l" fontAlgn="ctr"/>
                      <a:r>
                        <a:rPr lang="en-US" sz="1200" u="none" strike="noStrike">
                          <a:effectLst/>
                        </a:rPr>
                        <a:t>FAGS1005</a:t>
                      </a:r>
                      <a:endParaRPr lang="en-US" sz="1200" b="0" i="0" u="none" strike="noStrike">
                        <a:solidFill>
                          <a:srgbClr val="000000"/>
                        </a:solidFill>
                        <a:effectLst/>
                        <a:latin typeface="Calibri" panose="020F0502020204030204" pitchFamily="34" charset="0"/>
                      </a:endParaRPr>
                    </a:p>
                  </a:txBody>
                  <a:tcPr marL="0" marR="0" marT="0" marB="0" anchor="ctr"/>
                </a:tc>
                <a:tc>
                  <a:txBody>
                    <a:bodyPr/>
                    <a:lstStyle/>
                    <a:p>
                      <a:pPr algn="l" fontAlgn="ctr"/>
                      <a:r>
                        <a:rPr lang="en-US" sz="1600" b="1" u="none" strike="noStrike" dirty="0">
                          <a:effectLst/>
                        </a:rPr>
                        <a:t>Introduction to Performing Arts</a:t>
                      </a:r>
                      <a:endParaRPr lang="en-US" sz="1600" b="1" i="0" u="none" strike="noStrike" dirty="0">
                        <a:solidFill>
                          <a:srgbClr val="000000"/>
                        </a:solidFill>
                        <a:effectLst/>
                        <a:latin typeface="Calibri" panose="020F0502020204030204" pitchFamily="34" charset="0"/>
                      </a:endParaRPr>
                    </a:p>
                  </a:txBody>
                  <a:tcPr marL="0" marR="0" marT="0" marB="0" anchor="ctr"/>
                </a:tc>
                <a:tc>
                  <a:txBody>
                    <a:bodyPr/>
                    <a:lstStyle/>
                    <a:p>
                      <a:pPr algn="ctr" fontAlgn="ctr"/>
                      <a:r>
                        <a:rPr lang="en-US" sz="1200" u="none" strike="noStrike" dirty="0">
                          <a:effectLst/>
                        </a:rPr>
                        <a:t>3</a:t>
                      </a:r>
                      <a:endParaRPr lang="en-US" sz="1200" b="0" i="0" u="none" strike="noStrike" dirty="0">
                        <a:solidFill>
                          <a:srgbClr val="000000"/>
                        </a:solidFill>
                        <a:effectLst/>
                        <a:latin typeface="Calibri" panose="020F0502020204030204" pitchFamily="34" charset="0"/>
                      </a:endParaRPr>
                    </a:p>
                  </a:txBody>
                  <a:tcPr marL="0" marR="0" marT="0" marB="0" anchor="ctr"/>
                </a:tc>
                <a:tc>
                  <a:txBody>
                    <a:bodyPr/>
                    <a:lstStyle/>
                    <a:p>
                      <a:pPr algn="l" fontAlgn="ctr"/>
                      <a:r>
                        <a:rPr lang="en-US" sz="1200" u="none" strike="noStrike" dirty="0">
                          <a:effectLst/>
                        </a:rPr>
                        <a:t>14:00 - 17:00</a:t>
                      </a:r>
                      <a:endParaRPr lang="en-US" sz="1200" b="0" i="0" u="none" strike="noStrike" dirty="0">
                        <a:solidFill>
                          <a:srgbClr val="000000"/>
                        </a:solidFill>
                        <a:effectLst/>
                        <a:latin typeface="Calibri" panose="020F0502020204030204" pitchFamily="34" charset="0"/>
                      </a:endParaRPr>
                    </a:p>
                  </a:txBody>
                  <a:tcPr marL="0" marR="0" marT="0" marB="0" anchor="ctr"/>
                </a:tc>
                <a:tc>
                  <a:txBody>
                    <a:bodyPr/>
                    <a:lstStyle/>
                    <a:p>
                      <a:pPr algn="l" fontAlgn="ctr"/>
                      <a:r>
                        <a:rPr lang="en-US" sz="1000" u="none" strike="noStrike">
                          <a:effectLst/>
                        </a:rPr>
                        <a:t>https://handbook.ar.hkbu.edu.hk/2024-2025/course/FAGS1005</a:t>
                      </a:r>
                      <a:endParaRPr lang="en-US" sz="1000" b="0" i="0" u="none" strike="noStrike">
                        <a:solidFill>
                          <a:srgbClr val="000000"/>
                        </a:solidFill>
                        <a:effectLst/>
                        <a:latin typeface="Calibri" panose="020F0502020204030204" pitchFamily="34" charset="0"/>
                      </a:endParaRPr>
                    </a:p>
                  </a:txBody>
                  <a:tcPr marL="0" marR="0" marT="0" marB="0" anchor="ctr"/>
                </a:tc>
                <a:extLst>
                  <a:ext uri="{0D108BD9-81ED-4DB2-BD59-A6C34878D82A}">
                    <a16:rowId xmlns:a16="http://schemas.microsoft.com/office/drawing/2014/main" val="2288215548"/>
                  </a:ext>
                </a:extLst>
              </a:tr>
              <a:tr h="293260">
                <a:tc>
                  <a:txBody>
                    <a:bodyPr/>
                    <a:lstStyle/>
                    <a:p>
                      <a:pPr algn="ctr" fontAlgn="ctr"/>
                      <a:r>
                        <a:rPr lang="en-US" sz="1200" u="none" strike="noStrike" dirty="0">
                          <a:effectLst/>
                        </a:rPr>
                        <a:t>9</a:t>
                      </a:r>
                      <a:endParaRPr lang="en-US" sz="1200" b="1" i="0" u="none" strike="noStrike" dirty="0">
                        <a:solidFill>
                          <a:srgbClr val="000000"/>
                        </a:solidFill>
                        <a:effectLst/>
                        <a:latin typeface="Calibri" panose="020F0502020204030204" pitchFamily="34" charset="0"/>
                      </a:endParaRPr>
                    </a:p>
                  </a:txBody>
                  <a:tcPr marL="0" marR="0" marT="0" marB="0" anchor="ctr"/>
                </a:tc>
                <a:tc>
                  <a:txBody>
                    <a:bodyPr/>
                    <a:lstStyle/>
                    <a:p>
                      <a:pPr algn="l" fontAlgn="ctr"/>
                      <a:r>
                        <a:rPr lang="en-US" sz="1200" u="none" strike="noStrike" dirty="0">
                          <a:effectLst/>
                        </a:rPr>
                        <a:t>SCA</a:t>
                      </a:r>
                      <a:endParaRPr lang="en-US" sz="1200" b="0" i="0" u="none" strike="noStrike" dirty="0">
                        <a:solidFill>
                          <a:srgbClr val="000000"/>
                        </a:solidFill>
                        <a:effectLst/>
                        <a:latin typeface="Calibri" panose="020F0502020204030204" pitchFamily="34" charset="0"/>
                      </a:endParaRPr>
                    </a:p>
                  </a:txBody>
                  <a:tcPr marL="0" marR="0" marT="0" marB="0" anchor="ctr"/>
                </a:tc>
                <a:tc>
                  <a:txBody>
                    <a:bodyPr/>
                    <a:lstStyle/>
                    <a:p>
                      <a:pPr algn="l" fontAlgn="ctr"/>
                      <a:r>
                        <a:rPr lang="en-US" sz="1200" u="none" strike="noStrike">
                          <a:effectLst/>
                        </a:rPr>
                        <a:t>AF</a:t>
                      </a:r>
                      <a:endParaRPr lang="en-US" sz="1200" b="0" i="0" u="none" strike="noStrike">
                        <a:solidFill>
                          <a:srgbClr val="000000"/>
                        </a:solidFill>
                        <a:effectLst/>
                        <a:latin typeface="Calibri" panose="020F0502020204030204" pitchFamily="34" charset="0"/>
                      </a:endParaRPr>
                    </a:p>
                  </a:txBody>
                  <a:tcPr marL="0" marR="0" marT="0" marB="0" anchor="ctr"/>
                </a:tc>
                <a:tc>
                  <a:txBody>
                    <a:bodyPr/>
                    <a:lstStyle/>
                    <a:p>
                      <a:pPr algn="l" fontAlgn="ctr"/>
                      <a:r>
                        <a:rPr lang="en-US" sz="1200" u="none" strike="noStrike">
                          <a:effectLst/>
                        </a:rPr>
                        <a:t>FILM3076</a:t>
                      </a:r>
                      <a:endParaRPr lang="en-US" sz="1200" b="0" i="0" u="none" strike="noStrike">
                        <a:solidFill>
                          <a:srgbClr val="000000"/>
                        </a:solidFill>
                        <a:effectLst/>
                        <a:latin typeface="Calibri" panose="020F0502020204030204" pitchFamily="34" charset="0"/>
                      </a:endParaRPr>
                    </a:p>
                  </a:txBody>
                  <a:tcPr marL="0" marR="0" marT="0" marB="0" anchor="ctr"/>
                </a:tc>
                <a:tc>
                  <a:txBody>
                    <a:bodyPr/>
                    <a:lstStyle/>
                    <a:p>
                      <a:pPr algn="l" fontAlgn="ctr"/>
                      <a:r>
                        <a:rPr lang="en-US" sz="1600" b="1" u="none" strike="noStrike" dirty="0">
                          <a:effectLst/>
                        </a:rPr>
                        <a:t>Screen Acting Workshop</a:t>
                      </a:r>
                      <a:endParaRPr lang="en-US" sz="1600" b="1" i="0" u="none" strike="noStrike" dirty="0">
                        <a:solidFill>
                          <a:srgbClr val="000000"/>
                        </a:solidFill>
                        <a:effectLst/>
                        <a:latin typeface="Calibri" panose="020F0502020204030204" pitchFamily="34" charset="0"/>
                      </a:endParaRPr>
                    </a:p>
                  </a:txBody>
                  <a:tcPr marL="0" marR="0" marT="0" marB="0" anchor="ctr"/>
                </a:tc>
                <a:tc>
                  <a:txBody>
                    <a:bodyPr/>
                    <a:lstStyle/>
                    <a:p>
                      <a:pPr algn="ctr" fontAlgn="ctr"/>
                      <a:r>
                        <a:rPr lang="en-US" sz="1200" u="none" strike="noStrike" dirty="0">
                          <a:effectLst/>
                        </a:rPr>
                        <a:t>3</a:t>
                      </a:r>
                      <a:endParaRPr lang="en-US" sz="1200" b="0" i="0" u="none" strike="noStrike" dirty="0">
                        <a:solidFill>
                          <a:srgbClr val="000000"/>
                        </a:solidFill>
                        <a:effectLst/>
                        <a:latin typeface="Calibri" panose="020F0502020204030204" pitchFamily="34" charset="0"/>
                      </a:endParaRPr>
                    </a:p>
                  </a:txBody>
                  <a:tcPr marL="0" marR="0" marT="0" marB="0" anchor="ctr"/>
                </a:tc>
                <a:tc>
                  <a:txBody>
                    <a:bodyPr/>
                    <a:lstStyle/>
                    <a:p>
                      <a:pPr algn="l" fontAlgn="ctr"/>
                      <a:r>
                        <a:rPr lang="en-US" sz="1200" u="none" strike="noStrike" dirty="0">
                          <a:effectLst/>
                        </a:rPr>
                        <a:t>09:00 - 12:00</a:t>
                      </a:r>
                      <a:endParaRPr lang="en-US" sz="1200" b="0" i="0" u="none" strike="noStrike" dirty="0">
                        <a:solidFill>
                          <a:srgbClr val="000000"/>
                        </a:solidFill>
                        <a:effectLst/>
                        <a:latin typeface="Calibri" panose="020F0502020204030204" pitchFamily="34" charset="0"/>
                      </a:endParaRPr>
                    </a:p>
                  </a:txBody>
                  <a:tcPr marL="0" marR="0" marT="0" marB="0" anchor="ctr"/>
                </a:tc>
                <a:tc>
                  <a:txBody>
                    <a:bodyPr/>
                    <a:lstStyle/>
                    <a:p>
                      <a:pPr algn="l" fontAlgn="ctr"/>
                      <a:r>
                        <a:rPr lang="en-US" sz="1000" u="none" strike="noStrike" dirty="0">
                          <a:effectLst/>
                        </a:rPr>
                        <a:t>https://handbook.ar.hkbu.edu.hk/2024-2025/course/FILM3076</a:t>
                      </a:r>
                      <a:endParaRPr lang="en-US" sz="1000" b="0" i="0" u="none" strike="noStrike" dirty="0">
                        <a:solidFill>
                          <a:srgbClr val="000000"/>
                        </a:solidFill>
                        <a:effectLst/>
                        <a:latin typeface="Calibri" panose="020F0502020204030204" pitchFamily="34" charset="0"/>
                      </a:endParaRPr>
                    </a:p>
                  </a:txBody>
                  <a:tcPr marL="0" marR="0" marT="0" marB="0" anchor="ctr"/>
                </a:tc>
                <a:extLst>
                  <a:ext uri="{0D108BD9-81ED-4DB2-BD59-A6C34878D82A}">
                    <a16:rowId xmlns:a16="http://schemas.microsoft.com/office/drawing/2014/main" val="3677005596"/>
                  </a:ext>
                </a:extLst>
              </a:tr>
              <a:tr h="293260">
                <a:tc>
                  <a:txBody>
                    <a:bodyPr/>
                    <a:lstStyle/>
                    <a:p>
                      <a:pPr algn="ctr" fontAlgn="ctr"/>
                      <a:r>
                        <a:rPr lang="en-US" sz="1200" u="none" strike="noStrike" dirty="0">
                          <a:effectLst/>
                        </a:rPr>
                        <a:t>10</a:t>
                      </a:r>
                      <a:endParaRPr lang="en-US" sz="1200" b="1" i="0" u="none" strike="noStrike" dirty="0">
                        <a:solidFill>
                          <a:srgbClr val="000000"/>
                        </a:solidFill>
                        <a:effectLst/>
                        <a:latin typeface="Calibri" panose="020F0502020204030204" pitchFamily="34" charset="0"/>
                      </a:endParaRPr>
                    </a:p>
                  </a:txBody>
                  <a:tcPr marL="0" marR="0" marT="0" marB="0" anchor="ctr"/>
                </a:tc>
                <a:tc>
                  <a:txBody>
                    <a:bodyPr/>
                    <a:lstStyle/>
                    <a:p>
                      <a:pPr algn="l" fontAlgn="ctr"/>
                      <a:r>
                        <a:rPr lang="en-US" sz="1200" u="none" strike="noStrike" dirty="0">
                          <a:effectLst/>
                        </a:rPr>
                        <a:t>SCA</a:t>
                      </a:r>
                      <a:endParaRPr lang="en-US" sz="1200" b="0" i="0" u="none" strike="noStrike" dirty="0">
                        <a:solidFill>
                          <a:srgbClr val="000000"/>
                        </a:solidFill>
                        <a:effectLst/>
                        <a:latin typeface="Calibri" panose="020F0502020204030204" pitchFamily="34" charset="0"/>
                      </a:endParaRPr>
                    </a:p>
                  </a:txBody>
                  <a:tcPr marL="0" marR="0" marT="0" marB="0" anchor="ctr"/>
                </a:tc>
                <a:tc>
                  <a:txBody>
                    <a:bodyPr/>
                    <a:lstStyle/>
                    <a:p>
                      <a:pPr algn="l" fontAlgn="ctr"/>
                      <a:r>
                        <a:rPr lang="en-US" sz="1200" u="none" strike="noStrike">
                          <a:effectLst/>
                        </a:rPr>
                        <a:t>AVA</a:t>
                      </a:r>
                      <a:endParaRPr lang="en-US" sz="1200" b="0" i="0" u="none" strike="noStrike">
                        <a:solidFill>
                          <a:srgbClr val="000000"/>
                        </a:solidFill>
                        <a:effectLst/>
                        <a:latin typeface="Calibri" panose="020F0502020204030204" pitchFamily="34" charset="0"/>
                      </a:endParaRPr>
                    </a:p>
                  </a:txBody>
                  <a:tcPr marL="0" marR="0" marT="0" marB="0" anchor="ctr"/>
                </a:tc>
                <a:tc>
                  <a:txBody>
                    <a:bodyPr/>
                    <a:lstStyle/>
                    <a:p>
                      <a:pPr algn="l" fontAlgn="ctr"/>
                      <a:r>
                        <a:rPr lang="en-US" sz="1200" u="none" strike="noStrike">
                          <a:effectLst/>
                        </a:rPr>
                        <a:t>GTCU2046</a:t>
                      </a:r>
                      <a:endParaRPr lang="en-US" sz="1200" b="0" i="0" u="none" strike="noStrike">
                        <a:solidFill>
                          <a:srgbClr val="000000"/>
                        </a:solidFill>
                        <a:effectLst/>
                        <a:latin typeface="Calibri" panose="020F0502020204030204" pitchFamily="34" charset="0"/>
                      </a:endParaRPr>
                    </a:p>
                  </a:txBody>
                  <a:tcPr marL="0" marR="0" marT="0" marB="0" anchor="ctr"/>
                </a:tc>
                <a:tc>
                  <a:txBody>
                    <a:bodyPr/>
                    <a:lstStyle/>
                    <a:p>
                      <a:pPr algn="l" fontAlgn="ctr"/>
                      <a:r>
                        <a:rPr lang="en-US" sz="1600" b="1" u="none" strike="noStrike" dirty="0">
                          <a:effectLst/>
                        </a:rPr>
                        <a:t>The Synergy of Chinese Arts and Literature as Self-Expression</a:t>
                      </a:r>
                      <a:endParaRPr lang="en-US" sz="1600" b="1" i="0" u="none" strike="noStrike" dirty="0">
                        <a:solidFill>
                          <a:srgbClr val="000000"/>
                        </a:solidFill>
                        <a:effectLst/>
                        <a:latin typeface="Calibri" panose="020F0502020204030204" pitchFamily="34" charset="0"/>
                      </a:endParaRPr>
                    </a:p>
                  </a:txBody>
                  <a:tcPr marL="0" marR="0" marT="0" marB="0" anchor="ctr"/>
                </a:tc>
                <a:tc>
                  <a:txBody>
                    <a:bodyPr/>
                    <a:lstStyle/>
                    <a:p>
                      <a:pPr algn="ctr" fontAlgn="ctr"/>
                      <a:r>
                        <a:rPr lang="en-US" sz="1200" u="none" strike="noStrike" dirty="0">
                          <a:effectLst/>
                        </a:rPr>
                        <a:t>3</a:t>
                      </a:r>
                      <a:endParaRPr lang="en-US" sz="1200" b="0" i="0" u="none" strike="noStrike" dirty="0">
                        <a:solidFill>
                          <a:srgbClr val="000000"/>
                        </a:solidFill>
                        <a:effectLst/>
                        <a:latin typeface="Calibri" panose="020F0502020204030204" pitchFamily="34" charset="0"/>
                      </a:endParaRPr>
                    </a:p>
                  </a:txBody>
                  <a:tcPr marL="0" marR="0" marT="0" marB="0" anchor="ctr"/>
                </a:tc>
                <a:tc>
                  <a:txBody>
                    <a:bodyPr/>
                    <a:lstStyle/>
                    <a:p>
                      <a:pPr algn="l" fontAlgn="ctr"/>
                      <a:r>
                        <a:rPr lang="en-US" sz="1200" u="none" strike="noStrike" dirty="0">
                          <a:effectLst/>
                        </a:rPr>
                        <a:t>14:00 - 17:00</a:t>
                      </a:r>
                      <a:endParaRPr lang="en-US" sz="1200" b="0" i="0" u="none" strike="noStrike" dirty="0">
                        <a:solidFill>
                          <a:srgbClr val="000000"/>
                        </a:solidFill>
                        <a:effectLst/>
                        <a:latin typeface="Calibri" panose="020F0502020204030204" pitchFamily="34" charset="0"/>
                      </a:endParaRPr>
                    </a:p>
                  </a:txBody>
                  <a:tcPr marL="0" marR="0" marT="0" marB="0" anchor="ctr"/>
                </a:tc>
                <a:tc>
                  <a:txBody>
                    <a:bodyPr/>
                    <a:lstStyle/>
                    <a:p>
                      <a:pPr algn="l" fontAlgn="ctr"/>
                      <a:r>
                        <a:rPr lang="en-US" sz="1000" u="none" strike="noStrike">
                          <a:effectLst/>
                        </a:rPr>
                        <a:t>https://handbook.ar.hkbu.edu.hk/2024-2025/course/GTCU2046</a:t>
                      </a:r>
                      <a:endParaRPr lang="en-US" sz="1000" b="0" i="0" u="none" strike="noStrike">
                        <a:solidFill>
                          <a:srgbClr val="000000"/>
                        </a:solidFill>
                        <a:effectLst/>
                        <a:latin typeface="Calibri" panose="020F0502020204030204" pitchFamily="34" charset="0"/>
                      </a:endParaRPr>
                    </a:p>
                  </a:txBody>
                  <a:tcPr marL="0" marR="0" marT="0" marB="0" anchor="ctr"/>
                </a:tc>
                <a:extLst>
                  <a:ext uri="{0D108BD9-81ED-4DB2-BD59-A6C34878D82A}">
                    <a16:rowId xmlns:a16="http://schemas.microsoft.com/office/drawing/2014/main" val="49203800"/>
                  </a:ext>
                </a:extLst>
              </a:tr>
              <a:tr h="277576">
                <a:tc>
                  <a:txBody>
                    <a:bodyPr/>
                    <a:lstStyle/>
                    <a:p>
                      <a:pPr algn="ctr" fontAlgn="ctr"/>
                      <a:r>
                        <a:rPr lang="en-US" sz="1200" u="none" strike="noStrike" dirty="0">
                          <a:effectLst/>
                        </a:rPr>
                        <a:t>11</a:t>
                      </a:r>
                      <a:endParaRPr lang="en-US" sz="1200" b="1" i="0" u="none" strike="noStrike" dirty="0">
                        <a:solidFill>
                          <a:srgbClr val="000000"/>
                        </a:solidFill>
                        <a:effectLst/>
                        <a:latin typeface="Calibri" panose="020F0502020204030204" pitchFamily="34" charset="0"/>
                      </a:endParaRPr>
                    </a:p>
                  </a:txBody>
                  <a:tcPr marL="0" marR="0" marT="0" marB="0" anchor="ctr"/>
                </a:tc>
                <a:tc>
                  <a:txBody>
                    <a:bodyPr/>
                    <a:lstStyle/>
                    <a:p>
                      <a:pPr algn="l" fontAlgn="ctr"/>
                      <a:r>
                        <a:rPr lang="en-US" sz="1200" u="none" strike="noStrike" dirty="0">
                          <a:effectLst/>
                        </a:rPr>
                        <a:t>SCI</a:t>
                      </a:r>
                      <a:endParaRPr lang="en-US" sz="1200" b="0" i="0" u="none" strike="noStrike" dirty="0">
                        <a:solidFill>
                          <a:srgbClr val="000000"/>
                        </a:solidFill>
                        <a:effectLst/>
                        <a:latin typeface="Calibri" panose="020F0502020204030204" pitchFamily="34" charset="0"/>
                      </a:endParaRPr>
                    </a:p>
                  </a:txBody>
                  <a:tcPr marL="0" marR="0" marT="0" marB="0" anchor="ctr"/>
                </a:tc>
                <a:tc>
                  <a:txBody>
                    <a:bodyPr/>
                    <a:lstStyle/>
                    <a:p>
                      <a:pPr algn="l" fontAlgn="ctr"/>
                      <a:r>
                        <a:rPr lang="en-US" sz="1200" u="none" strike="noStrike">
                          <a:effectLst/>
                        </a:rPr>
                        <a:t> </a:t>
                      </a:r>
                      <a:endParaRPr lang="en-US" sz="1200" b="0" i="0" u="none" strike="noStrike">
                        <a:solidFill>
                          <a:srgbClr val="000000"/>
                        </a:solidFill>
                        <a:effectLst/>
                        <a:latin typeface="Calibri" panose="020F0502020204030204" pitchFamily="34" charset="0"/>
                      </a:endParaRPr>
                    </a:p>
                  </a:txBody>
                  <a:tcPr marL="0" marR="0" marT="0" marB="0" anchor="ctr"/>
                </a:tc>
                <a:tc>
                  <a:txBody>
                    <a:bodyPr/>
                    <a:lstStyle/>
                    <a:p>
                      <a:pPr algn="l" fontAlgn="ctr"/>
                      <a:r>
                        <a:rPr lang="en-US" sz="1200" u="none" strike="noStrike">
                          <a:effectLst/>
                        </a:rPr>
                        <a:t>SCIEXXXX</a:t>
                      </a:r>
                      <a:endParaRPr lang="en-US" sz="1200" b="0" i="0" u="none" strike="noStrike">
                        <a:solidFill>
                          <a:srgbClr val="000000"/>
                        </a:solidFill>
                        <a:effectLst/>
                        <a:latin typeface="Calibri" panose="020F0502020204030204" pitchFamily="34" charset="0"/>
                      </a:endParaRPr>
                    </a:p>
                  </a:txBody>
                  <a:tcPr marL="0" marR="0" marT="0" marB="0" anchor="ctr"/>
                </a:tc>
                <a:tc>
                  <a:txBody>
                    <a:bodyPr/>
                    <a:lstStyle/>
                    <a:p>
                      <a:pPr algn="l" fontAlgn="ctr"/>
                      <a:r>
                        <a:rPr lang="en-US" sz="1600" b="1" u="none" strike="noStrike" dirty="0">
                          <a:effectLst/>
                        </a:rPr>
                        <a:t>AI for Science</a:t>
                      </a:r>
                      <a:endParaRPr lang="en-US" sz="1600" b="1" i="0" u="none" strike="noStrike" dirty="0">
                        <a:solidFill>
                          <a:srgbClr val="000000"/>
                        </a:solidFill>
                        <a:effectLst/>
                        <a:latin typeface="Calibri" panose="020F0502020204030204" pitchFamily="34" charset="0"/>
                      </a:endParaRPr>
                    </a:p>
                  </a:txBody>
                  <a:tcPr marL="0" marR="0" marT="0" marB="0" anchor="ctr"/>
                </a:tc>
                <a:tc>
                  <a:txBody>
                    <a:bodyPr/>
                    <a:lstStyle/>
                    <a:p>
                      <a:pPr algn="ctr" fontAlgn="ctr"/>
                      <a:r>
                        <a:rPr lang="en-US" sz="1200" u="none" strike="noStrike" dirty="0">
                          <a:effectLst/>
                        </a:rPr>
                        <a:t>3</a:t>
                      </a:r>
                      <a:endParaRPr lang="en-US" sz="1200" b="0" i="0" u="none" strike="noStrike" dirty="0">
                        <a:solidFill>
                          <a:srgbClr val="000000"/>
                        </a:solidFill>
                        <a:effectLst/>
                        <a:latin typeface="Calibri" panose="020F0502020204030204" pitchFamily="34" charset="0"/>
                      </a:endParaRPr>
                    </a:p>
                  </a:txBody>
                  <a:tcPr marL="0" marR="0" marT="0" marB="0" anchor="ctr"/>
                </a:tc>
                <a:tc>
                  <a:txBody>
                    <a:bodyPr/>
                    <a:lstStyle/>
                    <a:p>
                      <a:pPr algn="l" fontAlgn="ctr"/>
                      <a:r>
                        <a:rPr lang="en-US" sz="1200" u="none" strike="noStrike" dirty="0">
                          <a:effectLst/>
                        </a:rPr>
                        <a:t>09:00 - 12:00 / 14:00-17:00</a:t>
                      </a:r>
                      <a:endParaRPr lang="en-US" sz="1200" b="0" i="0" u="none" strike="noStrike" dirty="0">
                        <a:solidFill>
                          <a:srgbClr val="000000"/>
                        </a:solidFill>
                        <a:effectLst/>
                        <a:latin typeface="Calibri" panose="020F0502020204030204" pitchFamily="34" charset="0"/>
                      </a:endParaRPr>
                    </a:p>
                  </a:txBody>
                  <a:tcPr marL="0" marR="0" marT="0" marB="0" anchor="ctr"/>
                </a:tc>
                <a:tc>
                  <a:txBody>
                    <a:bodyPr/>
                    <a:lstStyle/>
                    <a:p>
                      <a:pPr marL="0" algn="l" defTabSz="914400" rtl="0" eaLnBrk="1" fontAlgn="ctr" latinLnBrk="0" hangingPunct="1"/>
                      <a:r>
                        <a:rPr lang="en-US" sz="1000" u="none" strike="noStrike" kern="1200">
                          <a:effectLst/>
                        </a:rPr>
                        <a:t>To be available</a:t>
                      </a:r>
                      <a:endParaRPr lang="en-US" sz="1000" u="none" strike="noStrike" kern="1200">
                        <a:solidFill>
                          <a:schemeClr val="dk1"/>
                        </a:solidFill>
                        <a:effectLst/>
                        <a:latin typeface="+mn-lt"/>
                        <a:ea typeface="+mn-ea"/>
                        <a:cs typeface="+mn-cs"/>
                      </a:endParaRPr>
                    </a:p>
                  </a:txBody>
                  <a:tcPr marL="0" marR="0" marT="0" marB="0" anchor="ctr"/>
                </a:tc>
                <a:extLst>
                  <a:ext uri="{0D108BD9-81ED-4DB2-BD59-A6C34878D82A}">
                    <a16:rowId xmlns:a16="http://schemas.microsoft.com/office/drawing/2014/main" val="1599558621"/>
                  </a:ext>
                </a:extLst>
              </a:tr>
              <a:tr h="351912">
                <a:tc>
                  <a:txBody>
                    <a:bodyPr/>
                    <a:lstStyle/>
                    <a:p>
                      <a:pPr algn="ctr" fontAlgn="ctr"/>
                      <a:r>
                        <a:rPr lang="en-US" sz="1200" u="none" strike="noStrike" dirty="0">
                          <a:effectLst/>
                        </a:rPr>
                        <a:t>12</a:t>
                      </a:r>
                      <a:endParaRPr lang="en-US" sz="1200" b="1" i="0" u="none" strike="noStrike" dirty="0">
                        <a:solidFill>
                          <a:srgbClr val="000000"/>
                        </a:solidFill>
                        <a:effectLst/>
                        <a:latin typeface="Calibri" panose="020F0502020204030204" pitchFamily="34" charset="0"/>
                      </a:endParaRPr>
                    </a:p>
                  </a:txBody>
                  <a:tcPr marL="0" marR="0" marT="0" marB="0" anchor="ctr"/>
                </a:tc>
                <a:tc>
                  <a:txBody>
                    <a:bodyPr/>
                    <a:lstStyle/>
                    <a:p>
                      <a:pPr algn="l" fontAlgn="ctr"/>
                      <a:r>
                        <a:rPr lang="en-US" sz="1200" u="none" strike="noStrike" dirty="0">
                          <a:effectLst/>
                        </a:rPr>
                        <a:t>SCI</a:t>
                      </a:r>
                      <a:endParaRPr lang="en-US" sz="1200" b="0" i="0" u="none" strike="noStrike" dirty="0">
                        <a:solidFill>
                          <a:srgbClr val="000000"/>
                        </a:solidFill>
                        <a:effectLst/>
                        <a:latin typeface="Calibri" panose="020F0502020204030204" pitchFamily="34" charset="0"/>
                      </a:endParaRPr>
                    </a:p>
                  </a:txBody>
                  <a:tcPr marL="0" marR="0" marT="0" marB="0" anchor="ctr"/>
                </a:tc>
                <a:tc>
                  <a:txBody>
                    <a:bodyPr/>
                    <a:lstStyle/>
                    <a:p>
                      <a:pPr algn="l" fontAlgn="ctr"/>
                      <a:r>
                        <a:rPr lang="en-US" sz="1200" u="none" strike="noStrike">
                          <a:effectLst/>
                        </a:rPr>
                        <a:t>COMP</a:t>
                      </a:r>
                      <a:endParaRPr lang="en-US" sz="1200" b="0" i="0" u="none" strike="noStrike">
                        <a:solidFill>
                          <a:srgbClr val="000000"/>
                        </a:solidFill>
                        <a:effectLst/>
                        <a:latin typeface="Calibri" panose="020F0502020204030204" pitchFamily="34" charset="0"/>
                      </a:endParaRPr>
                    </a:p>
                  </a:txBody>
                  <a:tcPr marL="0" marR="0" marT="0" marB="0" anchor="ctr"/>
                </a:tc>
                <a:tc>
                  <a:txBody>
                    <a:bodyPr/>
                    <a:lstStyle/>
                    <a:p>
                      <a:pPr algn="l" fontAlgn="ctr"/>
                      <a:r>
                        <a:rPr lang="en-US" sz="1200" u="none" strike="noStrike">
                          <a:effectLst/>
                        </a:rPr>
                        <a:t>COMP2045</a:t>
                      </a:r>
                      <a:endParaRPr lang="en-US" sz="1200" b="0" i="0" u="none" strike="noStrike">
                        <a:solidFill>
                          <a:srgbClr val="000000"/>
                        </a:solidFill>
                        <a:effectLst/>
                        <a:latin typeface="Calibri" panose="020F0502020204030204" pitchFamily="34" charset="0"/>
                      </a:endParaRPr>
                    </a:p>
                  </a:txBody>
                  <a:tcPr marL="0" marR="0" marT="0" marB="0" anchor="ctr"/>
                </a:tc>
                <a:tc>
                  <a:txBody>
                    <a:bodyPr/>
                    <a:lstStyle/>
                    <a:p>
                      <a:pPr algn="l" fontAlgn="ctr"/>
                      <a:r>
                        <a:rPr lang="en-US" sz="1600" b="1" u="none" strike="noStrike" dirty="0">
                          <a:effectLst/>
                        </a:rPr>
                        <a:t>Programming and Problem Solving</a:t>
                      </a:r>
                      <a:endParaRPr lang="en-US" sz="1600" b="1" i="0" u="none" strike="noStrike" dirty="0">
                        <a:solidFill>
                          <a:srgbClr val="000000"/>
                        </a:solidFill>
                        <a:effectLst/>
                        <a:latin typeface="Calibri" panose="020F0502020204030204" pitchFamily="34" charset="0"/>
                      </a:endParaRPr>
                    </a:p>
                  </a:txBody>
                  <a:tcPr marL="0" marR="0" marT="0" marB="0" anchor="ctr"/>
                </a:tc>
                <a:tc>
                  <a:txBody>
                    <a:bodyPr/>
                    <a:lstStyle/>
                    <a:p>
                      <a:pPr algn="ctr" fontAlgn="ctr"/>
                      <a:r>
                        <a:rPr lang="en-US" sz="1200" u="none" strike="noStrike" dirty="0">
                          <a:effectLst/>
                        </a:rPr>
                        <a:t>2</a:t>
                      </a:r>
                      <a:endParaRPr lang="en-US" sz="1200" b="0" i="0" u="none" strike="noStrike" dirty="0">
                        <a:solidFill>
                          <a:srgbClr val="000000"/>
                        </a:solidFill>
                        <a:effectLst/>
                        <a:latin typeface="Calibri" panose="020F0502020204030204" pitchFamily="34" charset="0"/>
                      </a:endParaRPr>
                    </a:p>
                  </a:txBody>
                  <a:tcPr marL="0" marR="0" marT="0" marB="0" anchor="ctr"/>
                </a:tc>
                <a:tc>
                  <a:txBody>
                    <a:bodyPr/>
                    <a:lstStyle/>
                    <a:p>
                      <a:pPr algn="l" fontAlgn="ctr"/>
                      <a:r>
                        <a:rPr lang="en-US" sz="1200" u="none" strike="noStrike" dirty="0">
                          <a:effectLst/>
                        </a:rPr>
                        <a:t>14:00 - 17:00 (arrange same day of COMP3925)</a:t>
                      </a:r>
                      <a:endParaRPr lang="en-US" sz="1200" b="0" i="0" u="none" strike="noStrike" dirty="0">
                        <a:solidFill>
                          <a:srgbClr val="000000"/>
                        </a:solidFill>
                        <a:effectLst/>
                        <a:latin typeface="Calibri" panose="020F0502020204030204" pitchFamily="34" charset="0"/>
                      </a:endParaRPr>
                    </a:p>
                  </a:txBody>
                  <a:tcPr marL="0" marR="0" marT="0" marB="0" anchor="ctr"/>
                </a:tc>
                <a:tc>
                  <a:txBody>
                    <a:bodyPr/>
                    <a:lstStyle/>
                    <a:p>
                      <a:pPr marL="0" algn="l" defTabSz="914400" rtl="0" eaLnBrk="1" fontAlgn="ctr" latinLnBrk="0" hangingPunct="1"/>
                      <a:r>
                        <a:rPr lang="en-US" sz="1000" u="none" strike="noStrike" kern="1200">
                          <a:effectLst/>
                        </a:rPr>
                        <a:t>https://handbook.ar.hkbu.edu.hk/2024-2025/course/COMP2045</a:t>
                      </a:r>
                      <a:endParaRPr lang="en-US" sz="1000" u="none" strike="noStrike" kern="1200">
                        <a:solidFill>
                          <a:schemeClr val="dk1"/>
                        </a:solidFill>
                        <a:effectLst/>
                        <a:latin typeface="+mn-lt"/>
                        <a:ea typeface="+mn-ea"/>
                        <a:cs typeface="+mn-cs"/>
                      </a:endParaRPr>
                    </a:p>
                  </a:txBody>
                  <a:tcPr marL="0" marR="0" marT="0" marB="0" anchor="ctr"/>
                </a:tc>
                <a:extLst>
                  <a:ext uri="{0D108BD9-81ED-4DB2-BD59-A6C34878D82A}">
                    <a16:rowId xmlns:a16="http://schemas.microsoft.com/office/drawing/2014/main" val="683601799"/>
                  </a:ext>
                </a:extLst>
              </a:tr>
              <a:tr h="351912">
                <a:tc>
                  <a:txBody>
                    <a:bodyPr/>
                    <a:lstStyle/>
                    <a:p>
                      <a:pPr algn="ctr" fontAlgn="ctr"/>
                      <a:r>
                        <a:rPr lang="en-US" sz="1200" u="none" strike="noStrike" dirty="0">
                          <a:effectLst/>
                        </a:rPr>
                        <a:t>13</a:t>
                      </a:r>
                      <a:endParaRPr lang="en-US" sz="1200" b="1" i="0" u="none" strike="noStrike" dirty="0">
                        <a:solidFill>
                          <a:srgbClr val="000000"/>
                        </a:solidFill>
                        <a:effectLst/>
                        <a:latin typeface="Calibri" panose="020F0502020204030204" pitchFamily="34" charset="0"/>
                      </a:endParaRPr>
                    </a:p>
                  </a:txBody>
                  <a:tcPr marL="0" marR="0" marT="0" marB="0" anchor="ctr"/>
                </a:tc>
                <a:tc>
                  <a:txBody>
                    <a:bodyPr/>
                    <a:lstStyle/>
                    <a:p>
                      <a:pPr algn="l" fontAlgn="ctr"/>
                      <a:r>
                        <a:rPr lang="en-US" sz="1200" u="none" strike="noStrike" dirty="0">
                          <a:effectLst/>
                        </a:rPr>
                        <a:t>SCI</a:t>
                      </a:r>
                      <a:endParaRPr lang="en-US" sz="1200" b="0" i="0" u="none" strike="noStrike" dirty="0">
                        <a:solidFill>
                          <a:srgbClr val="000000"/>
                        </a:solidFill>
                        <a:effectLst/>
                        <a:latin typeface="Calibri" panose="020F0502020204030204" pitchFamily="34" charset="0"/>
                      </a:endParaRPr>
                    </a:p>
                  </a:txBody>
                  <a:tcPr marL="0" marR="0" marT="0" marB="0" anchor="ctr"/>
                </a:tc>
                <a:tc>
                  <a:txBody>
                    <a:bodyPr/>
                    <a:lstStyle/>
                    <a:p>
                      <a:pPr algn="l" fontAlgn="ctr"/>
                      <a:r>
                        <a:rPr lang="en-US" sz="1200" u="none" strike="noStrike">
                          <a:effectLst/>
                        </a:rPr>
                        <a:t>COMP</a:t>
                      </a:r>
                      <a:endParaRPr lang="en-US" sz="1200" b="0" i="0" u="none" strike="noStrike">
                        <a:solidFill>
                          <a:srgbClr val="000000"/>
                        </a:solidFill>
                        <a:effectLst/>
                        <a:latin typeface="Calibri" panose="020F0502020204030204" pitchFamily="34" charset="0"/>
                      </a:endParaRPr>
                    </a:p>
                  </a:txBody>
                  <a:tcPr marL="0" marR="0" marT="0" marB="0" anchor="ctr"/>
                </a:tc>
                <a:tc>
                  <a:txBody>
                    <a:bodyPr/>
                    <a:lstStyle/>
                    <a:p>
                      <a:pPr algn="l" fontAlgn="ctr"/>
                      <a:r>
                        <a:rPr lang="en-US" sz="1200" u="none" strike="noStrike">
                          <a:effectLst/>
                        </a:rPr>
                        <a:t>COMP3925</a:t>
                      </a:r>
                      <a:endParaRPr lang="en-US" sz="1200" b="0" i="0" u="none" strike="noStrike">
                        <a:solidFill>
                          <a:srgbClr val="000000"/>
                        </a:solidFill>
                        <a:effectLst/>
                        <a:latin typeface="Calibri" panose="020F0502020204030204" pitchFamily="34" charset="0"/>
                      </a:endParaRPr>
                    </a:p>
                  </a:txBody>
                  <a:tcPr marL="0" marR="0" marT="0" marB="0" anchor="ctr"/>
                </a:tc>
                <a:tc>
                  <a:txBody>
                    <a:bodyPr/>
                    <a:lstStyle/>
                    <a:p>
                      <a:pPr algn="l" fontAlgn="ctr"/>
                      <a:r>
                        <a:rPr lang="en-US" sz="1600" b="1" u="none" strike="noStrike" dirty="0">
                          <a:effectLst/>
                        </a:rPr>
                        <a:t>Data Analysis Studio</a:t>
                      </a:r>
                      <a:endParaRPr lang="en-US" sz="1600" b="1" i="0" u="none" strike="noStrike" dirty="0">
                        <a:solidFill>
                          <a:srgbClr val="000000"/>
                        </a:solidFill>
                        <a:effectLst/>
                        <a:latin typeface="Calibri" panose="020F0502020204030204" pitchFamily="34" charset="0"/>
                      </a:endParaRPr>
                    </a:p>
                  </a:txBody>
                  <a:tcPr marL="0" marR="0" marT="0" marB="0" anchor="ctr"/>
                </a:tc>
                <a:tc>
                  <a:txBody>
                    <a:bodyPr/>
                    <a:lstStyle/>
                    <a:p>
                      <a:pPr algn="ctr" fontAlgn="ctr"/>
                      <a:r>
                        <a:rPr lang="en-US" sz="1200" u="none" strike="noStrike" dirty="0">
                          <a:effectLst/>
                        </a:rPr>
                        <a:t>1</a:t>
                      </a:r>
                      <a:endParaRPr lang="en-US" sz="1200" b="0" i="0" u="none" strike="noStrike" dirty="0">
                        <a:solidFill>
                          <a:srgbClr val="000000"/>
                        </a:solidFill>
                        <a:effectLst/>
                        <a:latin typeface="Calibri" panose="020F0502020204030204" pitchFamily="34" charset="0"/>
                      </a:endParaRPr>
                    </a:p>
                  </a:txBody>
                  <a:tcPr marL="0" marR="0" marT="0" marB="0" anchor="ctr"/>
                </a:tc>
                <a:tc>
                  <a:txBody>
                    <a:bodyPr/>
                    <a:lstStyle/>
                    <a:p>
                      <a:pPr algn="l" fontAlgn="ctr"/>
                      <a:r>
                        <a:rPr lang="en-US" sz="1200" u="none" strike="noStrike" dirty="0">
                          <a:effectLst/>
                        </a:rPr>
                        <a:t>09:00 - 12:00 (arrange same day of COMP2045)</a:t>
                      </a:r>
                      <a:endParaRPr lang="en-US" sz="1200" b="0" i="0" u="none" strike="noStrike" dirty="0">
                        <a:solidFill>
                          <a:srgbClr val="000000"/>
                        </a:solidFill>
                        <a:effectLst/>
                        <a:latin typeface="Calibri" panose="020F0502020204030204" pitchFamily="34" charset="0"/>
                      </a:endParaRPr>
                    </a:p>
                  </a:txBody>
                  <a:tcPr marL="0" marR="0" marT="0" marB="0" anchor="ctr"/>
                </a:tc>
                <a:tc>
                  <a:txBody>
                    <a:bodyPr/>
                    <a:lstStyle/>
                    <a:p>
                      <a:pPr marL="0" algn="l" defTabSz="914400" rtl="0" eaLnBrk="1" fontAlgn="ctr" latinLnBrk="0" hangingPunct="1"/>
                      <a:r>
                        <a:rPr lang="en-US" sz="1000" u="none" strike="noStrike" kern="1200">
                          <a:effectLst/>
                        </a:rPr>
                        <a:t>https://handbook.ar.hkbu.edu.hk/2024-2025/course/COMP3925</a:t>
                      </a:r>
                      <a:endParaRPr lang="en-US" sz="1000" u="none" strike="noStrike" kern="1200">
                        <a:solidFill>
                          <a:schemeClr val="dk1"/>
                        </a:solidFill>
                        <a:effectLst/>
                        <a:latin typeface="+mn-lt"/>
                        <a:ea typeface="+mn-ea"/>
                        <a:cs typeface="+mn-cs"/>
                      </a:endParaRPr>
                    </a:p>
                  </a:txBody>
                  <a:tcPr marL="0" marR="0" marT="0" marB="0" anchor="ctr"/>
                </a:tc>
                <a:extLst>
                  <a:ext uri="{0D108BD9-81ED-4DB2-BD59-A6C34878D82A}">
                    <a16:rowId xmlns:a16="http://schemas.microsoft.com/office/drawing/2014/main" val="3093787629"/>
                  </a:ext>
                </a:extLst>
              </a:tr>
              <a:tr h="293260">
                <a:tc>
                  <a:txBody>
                    <a:bodyPr/>
                    <a:lstStyle/>
                    <a:p>
                      <a:pPr algn="ctr" fontAlgn="ctr"/>
                      <a:r>
                        <a:rPr lang="en-US" sz="1200" u="none" strike="noStrike" dirty="0">
                          <a:effectLst/>
                        </a:rPr>
                        <a:t>14</a:t>
                      </a:r>
                      <a:endParaRPr lang="en-US" sz="1200" b="1" i="0" u="none" strike="noStrike" dirty="0">
                        <a:solidFill>
                          <a:srgbClr val="000000"/>
                        </a:solidFill>
                        <a:effectLst/>
                        <a:latin typeface="Calibri" panose="020F0502020204030204" pitchFamily="34" charset="0"/>
                      </a:endParaRPr>
                    </a:p>
                  </a:txBody>
                  <a:tcPr marL="0" marR="0" marT="0" marB="0" anchor="ctr"/>
                </a:tc>
                <a:tc>
                  <a:txBody>
                    <a:bodyPr/>
                    <a:lstStyle/>
                    <a:p>
                      <a:pPr algn="l" fontAlgn="ctr"/>
                      <a:r>
                        <a:rPr lang="en-US" sz="1200" u="none" strike="noStrike" dirty="0">
                          <a:effectLst/>
                        </a:rPr>
                        <a:t>SCI</a:t>
                      </a:r>
                      <a:endParaRPr lang="en-US" sz="1200" b="0" i="0" u="none" strike="noStrike" dirty="0">
                        <a:solidFill>
                          <a:srgbClr val="000000"/>
                        </a:solidFill>
                        <a:effectLst/>
                        <a:latin typeface="Calibri" panose="020F0502020204030204" pitchFamily="34" charset="0"/>
                      </a:endParaRPr>
                    </a:p>
                  </a:txBody>
                  <a:tcPr marL="0" marR="0" marT="0" marB="0" anchor="ctr"/>
                </a:tc>
                <a:tc>
                  <a:txBody>
                    <a:bodyPr/>
                    <a:lstStyle/>
                    <a:p>
                      <a:pPr algn="l" fontAlgn="ctr"/>
                      <a:r>
                        <a:rPr lang="en-US" sz="1200" u="none" strike="noStrike">
                          <a:effectLst/>
                        </a:rPr>
                        <a:t>MATH</a:t>
                      </a:r>
                      <a:endParaRPr lang="en-US" sz="1200" b="0" i="0" u="none" strike="noStrike">
                        <a:solidFill>
                          <a:srgbClr val="000000"/>
                        </a:solidFill>
                        <a:effectLst/>
                        <a:latin typeface="Calibri" panose="020F0502020204030204" pitchFamily="34" charset="0"/>
                      </a:endParaRPr>
                    </a:p>
                  </a:txBody>
                  <a:tcPr marL="0" marR="0" marT="0" marB="0" anchor="ctr"/>
                </a:tc>
                <a:tc>
                  <a:txBody>
                    <a:bodyPr/>
                    <a:lstStyle/>
                    <a:p>
                      <a:pPr algn="l" fontAlgn="ctr"/>
                      <a:r>
                        <a:rPr lang="en-US" sz="1200" u="none" strike="noStrike">
                          <a:effectLst/>
                        </a:rPr>
                        <a:t>GFQR1057</a:t>
                      </a:r>
                      <a:endParaRPr lang="en-US" sz="1200" b="0" i="0" u="none" strike="noStrike">
                        <a:solidFill>
                          <a:srgbClr val="000000"/>
                        </a:solidFill>
                        <a:effectLst/>
                        <a:latin typeface="Calibri" panose="020F0502020204030204" pitchFamily="34" charset="0"/>
                      </a:endParaRPr>
                    </a:p>
                  </a:txBody>
                  <a:tcPr marL="0" marR="0" marT="0" marB="0" anchor="ctr"/>
                </a:tc>
                <a:tc>
                  <a:txBody>
                    <a:bodyPr/>
                    <a:lstStyle/>
                    <a:p>
                      <a:pPr algn="l" fontAlgn="ctr"/>
                      <a:r>
                        <a:rPr lang="en-US" sz="1600" b="1" u="none" strike="noStrike" dirty="0">
                          <a:effectLst/>
                        </a:rPr>
                        <a:t>How to Survive in the World of Misinformation</a:t>
                      </a:r>
                      <a:endParaRPr lang="en-US" sz="1600" b="1" i="0" u="none" strike="noStrike" dirty="0">
                        <a:solidFill>
                          <a:srgbClr val="000000"/>
                        </a:solidFill>
                        <a:effectLst/>
                        <a:latin typeface="Calibri" panose="020F0502020204030204" pitchFamily="34" charset="0"/>
                      </a:endParaRPr>
                    </a:p>
                  </a:txBody>
                  <a:tcPr marL="0" marR="0" marT="0" marB="0" anchor="ctr"/>
                </a:tc>
                <a:tc>
                  <a:txBody>
                    <a:bodyPr/>
                    <a:lstStyle/>
                    <a:p>
                      <a:pPr algn="ctr" fontAlgn="ctr"/>
                      <a:r>
                        <a:rPr lang="en-US" sz="1200" u="none" strike="noStrike" dirty="0">
                          <a:effectLst/>
                        </a:rPr>
                        <a:t>3</a:t>
                      </a:r>
                      <a:endParaRPr lang="en-US" sz="1200" b="0" i="0" u="none" strike="noStrike" dirty="0">
                        <a:solidFill>
                          <a:srgbClr val="000000"/>
                        </a:solidFill>
                        <a:effectLst/>
                        <a:latin typeface="Calibri" panose="020F0502020204030204" pitchFamily="34" charset="0"/>
                      </a:endParaRPr>
                    </a:p>
                  </a:txBody>
                  <a:tcPr marL="0" marR="0" marT="0" marB="0" anchor="ctr"/>
                </a:tc>
                <a:tc>
                  <a:txBody>
                    <a:bodyPr/>
                    <a:lstStyle/>
                    <a:p>
                      <a:pPr algn="l" fontAlgn="ctr"/>
                      <a:r>
                        <a:rPr lang="en-US" sz="1200" u="none" strike="noStrike" dirty="0">
                          <a:effectLst/>
                        </a:rPr>
                        <a:t>14:00 - 17:00</a:t>
                      </a:r>
                      <a:endParaRPr lang="en-US" sz="1200" b="0" i="0" u="none" strike="noStrike" dirty="0">
                        <a:solidFill>
                          <a:srgbClr val="000000"/>
                        </a:solidFill>
                        <a:effectLst/>
                        <a:latin typeface="Calibri" panose="020F0502020204030204" pitchFamily="34" charset="0"/>
                      </a:endParaRPr>
                    </a:p>
                  </a:txBody>
                  <a:tcPr marL="0" marR="0" marT="0" marB="0" anchor="ctr"/>
                </a:tc>
                <a:tc>
                  <a:txBody>
                    <a:bodyPr/>
                    <a:lstStyle/>
                    <a:p>
                      <a:pPr marL="0" algn="l" defTabSz="914400" rtl="0" eaLnBrk="1" fontAlgn="ctr" latinLnBrk="0" hangingPunct="1"/>
                      <a:r>
                        <a:rPr lang="en-US" sz="1000" u="none" strike="noStrike" kern="1200">
                          <a:effectLst/>
                        </a:rPr>
                        <a:t>https://handbook.ar.hkbu.edu.hk/2024-2025/course/GFQR1057</a:t>
                      </a:r>
                      <a:endParaRPr lang="en-US" sz="1000" u="none" strike="noStrike" kern="1200">
                        <a:solidFill>
                          <a:schemeClr val="dk1"/>
                        </a:solidFill>
                        <a:effectLst/>
                        <a:latin typeface="+mn-lt"/>
                        <a:ea typeface="+mn-ea"/>
                        <a:cs typeface="+mn-cs"/>
                      </a:endParaRPr>
                    </a:p>
                  </a:txBody>
                  <a:tcPr marL="0" marR="0" marT="0" marB="0" anchor="ctr"/>
                </a:tc>
                <a:extLst>
                  <a:ext uri="{0D108BD9-81ED-4DB2-BD59-A6C34878D82A}">
                    <a16:rowId xmlns:a16="http://schemas.microsoft.com/office/drawing/2014/main" val="1798462869"/>
                  </a:ext>
                </a:extLst>
              </a:tr>
              <a:tr h="293260">
                <a:tc>
                  <a:txBody>
                    <a:bodyPr/>
                    <a:lstStyle/>
                    <a:p>
                      <a:pPr algn="ctr" fontAlgn="ctr"/>
                      <a:r>
                        <a:rPr lang="en-US" sz="1200" u="none" strike="noStrike" dirty="0">
                          <a:effectLst/>
                        </a:rPr>
                        <a:t>15</a:t>
                      </a:r>
                      <a:endParaRPr lang="en-US" sz="1200" b="1" i="0" u="none" strike="noStrike" dirty="0">
                        <a:solidFill>
                          <a:srgbClr val="000000"/>
                        </a:solidFill>
                        <a:effectLst/>
                        <a:latin typeface="Calibri" panose="020F0502020204030204" pitchFamily="34" charset="0"/>
                      </a:endParaRPr>
                    </a:p>
                  </a:txBody>
                  <a:tcPr marL="0" marR="0" marT="0" marB="0" anchor="ctr"/>
                </a:tc>
                <a:tc>
                  <a:txBody>
                    <a:bodyPr/>
                    <a:lstStyle/>
                    <a:p>
                      <a:pPr algn="l" fontAlgn="ctr"/>
                      <a:r>
                        <a:rPr lang="en-US" sz="1200" u="none" strike="noStrike" dirty="0">
                          <a:effectLst/>
                        </a:rPr>
                        <a:t>SCM</a:t>
                      </a:r>
                      <a:endParaRPr lang="en-US" sz="1200" b="0" i="0" u="none" strike="noStrike" dirty="0">
                        <a:solidFill>
                          <a:srgbClr val="000000"/>
                        </a:solidFill>
                        <a:effectLst/>
                        <a:latin typeface="Calibri" panose="020F0502020204030204" pitchFamily="34" charset="0"/>
                      </a:endParaRPr>
                    </a:p>
                  </a:txBody>
                  <a:tcPr marL="0" marR="0" marT="0" marB="0" anchor="ctr"/>
                </a:tc>
                <a:tc>
                  <a:txBody>
                    <a:bodyPr/>
                    <a:lstStyle/>
                    <a:p>
                      <a:pPr algn="l" fontAlgn="ctr"/>
                      <a:r>
                        <a:rPr lang="en-US" sz="1200" u="none" strike="noStrike">
                          <a:effectLst/>
                        </a:rPr>
                        <a:t>CMTR</a:t>
                      </a:r>
                      <a:endParaRPr lang="en-US" sz="1200" b="0" i="0" u="none" strike="noStrike">
                        <a:solidFill>
                          <a:srgbClr val="000000"/>
                        </a:solidFill>
                        <a:effectLst/>
                        <a:latin typeface="Calibri" panose="020F0502020204030204" pitchFamily="34" charset="0"/>
                      </a:endParaRPr>
                    </a:p>
                  </a:txBody>
                  <a:tcPr marL="0" marR="0" marT="0" marB="0" anchor="ctr"/>
                </a:tc>
                <a:tc>
                  <a:txBody>
                    <a:bodyPr/>
                    <a:lstStyle/>
                    <a:p>
                      <a:pPr algn="l" fontAlgn="ctr"/>
                      <a:r>
                        <a:rPr lang="en-US" sz="1200" u="none" strike="noStrike">
                          <a:effectLst/>
                        </a:rPr>
                        <a:t>GTSC2065</a:t>
                      </a:r>
                      <a:endParaRPr lang="en-US" sz="1200" b="0" i="0" u="none" strike="noStrike">
                        <a:solidFill>
                          <a:srgbClr val="000000"/>
                        </a:solidFill>
                        <a:effectLst/>
                        <a:latin typeface="Calibri" panose="020F0502020204030204" pitchFamily="34" charset="0"/>
                      </a:endParaRPr>
                    </a:p>
                  </a:txBody>
                  <a:tcPr marL="0" marR="0" marT="0" marB="0" anchor="ctr"/>
                </a:tc>
                <a:tc>
                  <a:txBody>
                    <a:bodyPr/>
                    <a:lstStyle/>
                    <a:p>
                      <a:pPr algn="l" fontAlgn="ctr"/>
                      <a:r>
                        <a:rPr lang="en-US" sz="1600" b="1" u="none" strike="noStrike" dirty="0">
                          <a:effectLst/>
                        </a:rPr>
                        <a:t>Diseases and Medicine</a:t>
                      </a:r>
                      <a:endParaRPr lang="en-US" sz="1600" b="1" i="0" u="none" strike="noStrike" dirty="0">
                        <a:solidFill>
                          <a:srgbClr val="000000"/>
                        </a:solidFill>
                        <a:effectLst/>
                        <a:latin typeface="Calibri" panose="020F0502020204030204" pitchFamily="34" charset="0"/>
                      </a:endParaRPr>
                    </a:p>
                  </a:txBody>
                  <a:tcPr marL="0" marR="0" marT="0" marB="0" anchor="ctr"/>
                </a:tc>
                <a:tc>
                  <a:txBody>
                    <a:bodyPr/>
                    <a:lstStyle/>
                    <a:p>
                      <a:pPr algn="ctr" fontAlgn="ctr"/>
                      <a:r>
                        <a:rPr lang="en-US" sz="1200" u="none" strike="noStrike" dirty="0">
                          <a:effectLst/>
                        </a:rPr>
                        <a:t>3</a:t>
                      </a:r>
                      <a:endParaRPr lang="en-US" sz="1200" b="0" i="0" u="none" strike="noStrike" dirty="0">
                        <a:solidFill>
                          <a:srgbClr val="000000"/>
                        </a:solidFill>
                        <a:effectLst/>
                        <a:latin typeface="Calibri" panose="020F0502020204030204" pitchFamily="34" charset="0"/>
                      </a:endParaRPr>
                    </a:p>
                  </a:txBody>
                  <a:tcPr marL="0" marR="0" marT="0" marB="0" anchor="ctr"/>
                </a:tc>
                <a:tc>
                  <a:txBody>
                    <a:bodyPr/>
                    <a:lstStyle/>
                    <a:p>
                      <a:pPr algn="l" fontAlgn="ctr"/>
                      <a:r>
                        <a:rPr lang="en-US" sz="1200" u="none" strike="noStrike" dirty="0">
                          <a:effectLst/>
                        </a:rPr>
                        <a:t>09:00 - 12:00 / 14:00-17:00</a:t>
                      </a:r>
                      <a:endParaRPr lang="en-US" sz="1200" b="0" i="0" u="none" strike="noStrike" dirty="0">
                        <a:solidFill>
                          <a:srgbClr val="000000"/>
                        </a:solidFill>
                        <a:effectLst/>
                        <a:latin typeface="Calibri" panose="020F0502020204030204" pitchFamily="34" charset="0"/>
                      </a:endParaRPr>
                    </a:p>
                  </a:txBody>
                  <a:tcPr marL="0" marR="0" marT="0" marB="0" anchor="ctr"/>
                </a:tc>
                <a:tc>
                  <a:txBody>
                    <a:bodyPr/>
                    <a:lstStyle/>
                    <a:p>
                      <a:pPr marL="0" algn="l" defTabSz="914400" rtl="0" eaLnBrk="1" fontAlgn="ctr" latinLnBrk="0" hangingPunct="1"/>
                      <a:r>
                        <a:rPr lang="en-US" sz="1000" u="none" strike="noStrike" kern="1200" dirty="0">
                          <a:effectLst/>
                        </a:rPr>
                        <a:t>https://handbook.ar.hkbu.edu.hk/2024-2025/course/GTSC2065</a:t>
                      </a:r>
                      <a:endParaRPr lang="en-US" sz="1000" u="none" strike="noStrike" kern="1200" dirty="0">
                        <a:solidFill>
                          <a:schemeClr val="dk1"/>
                        </a:solidFill>
                        <a:effectLst/>
                        <a:latin typeface="+mn-lt"/>
                        <a:ea typeface="+mn-ea"/>
                        <a:cs typeface="+mn-cs"/>
                      </a:endParaRPr>
                    </a:p>
                  </a:txBody>
                  <a:tcPr marL="0" marR="0" marT="0" marB="0" anchor="ctr"/>
                </a:tc>
                <a:extLst>
                  <a:ext uri="{0D108BD9-81ED-4DB2-BD59-A6C34878D82A}">
                    <a16:rowId xmlns:a16="http://schemas.microsoft.com/office/drawing/2014/main" val="1941298509"/>
                  </a:ext>
                </a:extLst>
              </a:tr>
              <a:tr h="314440">
                <a:tc>
                  <a:txBody>
                    <a:bodyPr/>
                    <a:lstStyle/>
                    <a:p>
                      <a:pPr algn="ctr" fontAlgn="ctr"/>
                      <a:r>
                        <a:rPr lang="en-US" sz="1200" u="none" strike="noStrike" dirty="0">
                          <a:effectLst/>
                        </a:rPr>
                        <a:t>16</a:t>
                      </a:r>
                      <a:endParaRPr lang="en-US" sz="1200" b="1" i="0" u="none" strike="noStrike" dirty="0">
                        <a:solidFill>
                          <a:srgbClr val="000000"/>
                        </a:solidFill>
                        <a:effectLst/>
                        <a:latin typeface="Calibri" panose="020F0502020204030204" pitchFamily="34" charset="0"/>
                      </a:endParaRPr>
                    </a:p>
                  </a:txBody>
                  <a:tcPr marL="0" marR="0" marT="0" marB="0" anchor="ctr"/>
                </a:tc>
                <a:tc>
                  <a:txBody>
                    <a:bodyPr/>
                    <a:lstStyle/>
                    <a:p>
                      <a:pPr algn="l" fontAlgn="ctr"/>
                      <a:r>
                        <a:rPr lang="en-US" sz="1200" u="none" strike="noStrike" dirty="0">
                          <a:effectLst/>
                        </a:rPr>
                        <a:t>LC</a:t>
                      </a:r>
                      <a:endParaRPr lang="en-US" sz="1200" b="0" i="0" u="none" strike="noStrike" dirty="0">
                        <a:solidFill>
                          <a:srgbClr val="000000"/>
                        </a:solidFill>
                        <a:effectLst/>
                        <a:latin typeface="Calibri" panose="020F0502020204030204" pitchFamily="34" charset="0"/>
                      </a:endParaRPr>
                    </a:p>
                  </a:txBody>
                  <a:tcPr marL="0" marR="0" marT="0" marB="0" anchor="ctr"/>
                </a:tc>
                <a:tc>
                  <a:txBody>
                    <a:bodyPr/>
                    <a:lstStyle/>
                    <a:p>
                      <a:pPr algn="l" fontAlgn="ctr"/>
                      <a:r>
                        <a:rPr lang="en-US" sz="1200" u="none" strike="noStrike">
                          <a:effectLst/>
                        </a:rPr>
                        <a:t>-</a:t>
                      </a:r>
                      <a:endParaRPr lang="en-US" sz="1200" b="0" i="0" u="none" strike="noStrike">
                        <a:solidFill>
                          <a:srgbClr val="000000"/>
                        </a:solidFill>
                        <a:effectLst/>
                        <a:latin typeface="Calibri" panose="020F0502020204030204" pitchFamily="34" charset="0"/>
                      </a:endParaRPr>
                    </a:p>
                  </a:txBody>
                  <a:tcPr marL="0" marR="0" marT="0" marB="0" anchor="ctr"/>
                </a:tc>
                <a:tc>
                  <a:txBody>
                    <a:bodyPr/>
                    <a:lstStyle/>
                    <a:p>
                      <a:pPr algn="l" fontAlgn="ctr"/>
                      <a:r>
                        <a:rPr lang="en-US" sz="1200" u="none" strike="noStrike">
                          <a:effectLst/>
                        </a:rPr>
                        <a:t>LANG2045</a:t>
                      </a:r>
                      <a:endParaRPr lang="en-US" sz="1200" b="0" i="0" u="none" strike="noStrike">
                        <a:solidFill>
                          <a:srgbClr val="000000"/>
                        </a:solidFill>
                        <a:effectLst/>
                        <a:latin typeface="Calibri" panose="020F0502020204030204" pitchFamily="34" charset="0"/>
                      </a:endParaRPr>
                    </a:p>
                  </a:txBody>
                  <a:tcPr marL="0" marR="0" marT="0" marB="0" anchor="ctr"/>
                </a:tc>
                <a:tc>
                  <a:txBody>
                    <a:bodyPr/>
                    <a:lstStyle/>
                    <a:p>
                      <a:pPr algn="l" fontAlgn="ctr"/>
                      <a:r>
                        <a:rPr lang="en-US" sz="1600" b="1" u="none" strike="noStrike" dirty="0">
                          <a:effectLst/>
                        </a:rPr>
                        <a:t>Language Online: Unearthing Controversial Narratives on the Web</a:t>
                      </a:r>
                      <a:endParaRPr lang="en-US" sz="1600" b="1" i="0" u="none" strike="noStrike" dirty="0">
                        <a:solidFill>
                          <a:srgbClr val="000000"/>
                        </a:solidFill>
                        <a:effectLst/>
                        <a:latin typeface="Calibri" panose="020F0502020204030204" pitchFamily="34" charset="0"/>
                      </a:endParaRPr>
                    </a:p>
                  </a:txBody>
                  <a:tcPr marL="0" marR="0" marT="0" marB="0" anchor="ctr"/>
                </a:tc>
                <a:tc>
                  <a:txBody>
                    <a:bodyPr/>
                    <a:lstStyle/>
                    <a:p>
                      <a:pPr algn="ctr" fontAlgn="ctr"/>
                      <a:r>
                        <a:rPr lang="en-US" sz="1200" u="none" strike="noStrike" dirty="0">
                          <a:effectLst/>
                        </a:rPr>
                        <a:t>3</a:t>
                      </a:r>
                      <a:endParaRPr lang="en-US" sz="1200" b="0" i="0" u="none" strike="noStrike" dirty="0">
                        <a:solidFill>
                          <a:srgbClr val="000000"/>
                        </a:solidFill>
                        <a:effectLst/>
                        <a:latin typeface="Calibri" panose="020F0502020204030204" pitchFamily="34" charset="0"/>
                      </a:endParaRPr>
                    </a:p>
                  </a:txBody>
                  <a:tcPr marL="0" marR="0" marT="0" marB="0" anchor="ctr"/>
                </a:tc>
                <a:tc>
                  <a:txBody>
                    <a:bodyPr/>
                    <a:lstStyle/>
                    <a:p>
                      <a:pPr algn="l" fontAlgn="ctr"/>
                      <a:r>
                        <a:rPr lang="en-US" sz="1200" u="none" strike="noStrike" dirty="0">
                          <a:effectLst/>
                        </a:rPr>
                        <a:t>09:00 - 12:00</a:t>
                      </a:r>
                      <a:endParaRPr lang="en-US" sz="1200" b="0" i="0" u="none" strike="noStrike" dirty="0">
                        <a:solidFill>
                          <a:srgbClr val="000000"/>
                        </a:solidFill>
                        <a:effectLst/>
                        <a:latin typeface="Calibri" panose="020F0502020204030204" pitchFamily="34" charset="0"/>
                      </a:endParaRPr>
                    </a:p>
                  </a:txBody>
                  <a:tcPr marL="0" marR="0" marT="0" marB="0" anchor="ctr"/>
                </a:tc>
                <a:tc>
                  <a:txBody>
                    <a:bodyPr/>
                    <a:lstStyle/>
                    <a:p>
                      <a:pPr marL="0" algn="l" defTabSz="914400" rtl="0" eaLnBrk="1" fontAlgn="ctr" latinLnBrk="0" hangingPunct="1"/>
                      <a:r>
                        <a:rPr lang="en-US" sz="1000" u="none" strike="noStrike" kern="1200" dirty="0">
                          <a:effectLst/>
                        </a:rPr>
                        <a:t>https://handbook.ar.hkbu.edu.hk/2024-2025/course/LANG2045</a:t>
                      </a:r>
                      <a:endParaRPr lang="en-US" sz="1000" u="none" strike="noStrike" kern="1200" dirty="0">
                        <a:solidFill>
                          <a:schemeClr val="dk1"/>
                        </a:solidFill>
                        <a:effectLst/>
                        <a:latin typeface="+mn-lt"/>
                        <a:ea typeface="+mn-ea"/>
                        <a:cs typeface="+mn-cs"/>
                      </a:endParaRPr>
                    </a:p>
                  </a:txBody>
                  <a:tcPr marL="0" marR="0" marT="0" marB="0" anchor="ctr"/>
                </a:tc>
                <a:extLst>
                  <a:ext uri="{0D108BD9-81ED-4DB2-BD59-A6C34878D82A}">
                    <a16:rowId xmlns:a16="http://schemas.microsoft.com/office/drawing/2014/main" val="4130965106"/>
                  </a:ext>
                </a:extLst>
              </a:tr>
              <a:tr h="293260">
                <a:tc>
                  <a:txBody>
                    <a:bodyPr/>
                    <a:lstStyle/>
                    <a:p>
                      <a:pPr algn="ctr" fontAlgn="ctr"/>
                      <a:r>
                        <a:rPr lang="en-US" sz="1200" u="none" strike="noStrike" dirty="0">
                          <a:effectLst/>
                        </a:rPr>
                        <a:t>17</a:t>
                      </a:r>
                      <a:endParaRPr lang="en-US" sz="1200" b="1" i="0" u="none" strike="noStrike" dirty="0">
                        <a:solidFill>
                          <a:srgbClr val="000000"/>
                        </a:solidFill>
                        <a:effectLst/>
                        <a:latin typeface="Calibri" panose="020F0502020204030204" pitchFamily="34" charset="0"/>
                      </a:endParaRPr>
                    </a:p>
                  </a:txBody>
                  <a:tcPr marL="0" marR="0" marT="0" marB="0" anchor="ctr"/>
                </a:tc>
                <a:tc>
                  <a:txBody>
                    <a:bodyPr/>
                    <a:lstStyle/>
                    <a:p>
                      <a:pPr algn="l" fontAlgn="ctr"/>
                      <a:r>
                        <a:rPr lang="en-US" sz="1200" u="none" strike="noStrike" dirty="0">
                          <a:effectLst/>
                        </a:rPr>
                        <a:t>LC</a:t>
                      </a:r>
                      <a:endParaRPr lang="en-US" sz="1200" b="0" i="0" u="none" strike="noStrike" dirty="0">
                        <a:solidFill>
                          <a:srgbClr val="000000"/>
                        </a:solidFill>
                        <a:effectLst/>
                        <a:latin typeface="Calibri" panose="020F0502020204030204" pitchFamily="34" charset="0"/>
                      </a:endParaRPr>
                    </a:p>
                  </a:txBody>
                  <a:tcPr marL="0" marR="0" marT="0" marB="0" anchor="ctr"/>
                </a:tc>
                <a:tc>
                  <a:txBody>
                    <a:bodyPr/>
                    <a:lstStyle/>
                    <a:p>
                      <a:pPr algn="l" fontAlgn="ctr"/>
                      <a:r>
                        <a:rPr lang="en-US" sz="1200" u="none" strike="noStrike">
                          <a:effectLst/>
                        </a:rPr>
                        <a:t>-</a:t>
                      </a:r>
                      <a:endParaRPr lang="en-US" sz="1200" b="0" i="0" u="none" strike="noStrike">
                        <a:solidFill>
                          <a:srgbClr val="000000"/>
                        </a:solidFill>
                        <a:effectLst/>
                        <a:latin typeface="Calibri" panose="020F0502020204030204" pitchFamily="34" charset="0"/>
                      </a:endParaRPr>
                    </a:p>
                  </a:txBody>
                  <a:tcPr marL="0" marR="0" marT="0" marB="0" anchor="ctr"/>
                </a:tc>
                <a:tc>
                  <a:txBody>
                    <a:bodyPr/>
                    <a:lstStyle/>
                    <a:p>
                      <a:pPr algn="l" fontAlgn="ctr"/>
                      <a:r>
                        <a:rPr lang="en-US" sz="1200" u="none" strike="noStrike">
                          <a:effectLst/>
                        </a:rPr>
                        <a:t>JPSE1005</a:t>
                      </a:r>
                      <a:endParaRPr lang="en-US" sz="1200" b="0" i="0" u="none" strike="noStrike">
                        <a:solidFill>
                          <a:srgbClr val="000000"/>
                        </a:solidFill>
                        <a:effectLst/>
                        <a:latin typeface="Calibri" panose="020F0502020204030204" pitchFamily="34" charset="0"/>
                      </a:endParaRPr>
                    </a:p>
                  </a:txBody>
                  <a:tcPr marL="0" marR="0" marT="0" marB="0" anchor="ctr"/>
                </a:tc>
                <a:tc>
                  <a:txBody>
                    <a:bodyPr/>
                    <a:lstStyle/>
                    <a:p>
                      <a:pPr algn="l" fontAlgn="ctr"/>
                      <a:r>
                        <a:rPr lang="en-US" sz="1600" b="1" u="none" strike="noStrike" dirty="0">
                          <a:effectLst/>
                        </a:rPr>
                        <a:t>Japanese I</a:t>
                      </a:r>
                      <a:endParaRPr lang="en-US" sz="1600" b="1" i="0" u="none" strike="noStrike" dirty="0">
                        <a:solidFill>
                          <a:srgbClr val="000000"/>
                        </a:solidFill>
                        <a:effectLst/>
                        <a:latin typeface="Calibri" panose="020F0502020204030204" pitchFamily="34" charset="0"/>
                      </a:endParaRPr>
                    </a:p>
                  </a:txBody>
                  <a:tcPr marL="0" marR="0" marT="0" marB="0" anchor="ctr"/>
                </a:tc>
                <a:tc>
                  <a:txBody>
                    <a:bodyPr/>
                    <a:lstStyle/>
                    <a:p>
                      <a:pPr algn="ctr" fontAlgn="ctr"/>
                      <a:r>
                        <a:rPr lang="en-US" sz="1200" u="none" strike="noStrike" dirty="0">
                          <a:effectLst/>
                        </a:rPr>
                        <a:t>3</a:t>
                      </a:r>
                      <a:endParaRPr lang="en-US" sz="1200" b="0" i="0" u="none" strike="noStrike" dirty="0">
                        <a:solidFill>
                          <a:srgbClr val="000000"/>
                        </a:solidFill>
                        <a:effectLst/>
                        <a:latin typeface="Calibri" panose="020F0502020204030204" pitchFamily="34" charset="0"/>
                      </a:endParaRPr>
                    </a:p>
                  </a:txBody>
                  <a:tcPr marL="0" marR="0" marT="0" marB="0" anchor="ctr"/>
                </a:tc>
                <a:tc>
                  <a:txBody>
                    <a:bodyPr/>
                    <a:lstStyle/>
                    <a:p>
                      <a:pPr algn="l" fontAlgn="ctr"/>
                      <a:r>
                        <a:rPr lang="en-US" sz="1200" u="none" strike="noStrike">
                          <a:effectLst/>
                        </a:rPr>
                        <a:t>14:00 - 17:00</a:t>
                      </a:r>
                      <a:endParaRPr lang="en-US" sz="1200" b="0" i="0" u="none" strike="noStrike">
                        <a:solidFill>
                          <a:srgbClr val="000000"/>
                        </a:solidFill>
                        <a:effectLst/>
                        <a:latin typeface="Calibri" panose="020F0502020204030204" pitchFamily="34" charset="0"/>
                      </a:endParaRPr>
                    </a:p>
                  </a:txBody>
                  <a:tcPr marL="0" marR="0" marT="0" marB="0" anchor="ctr"/>
                </a:tc>
                <a:tc>
                  <a:txBody>
                    <a:bodyPr/>
                    <a:lstStyle/>
                    <a:p>
                      <a:pPr marL="0" algn="l" defTabSz="914400" rtl="0" eaLnBrk="1" fontAlgn="ctr" latinLnBrk="0" hangingPunct="1"/>
                      <a:r>
                        <a:rPr lang="en-US" sz="1000" u="none" strike="noStrike" kern="1200" dirty="0">
                          <a:effectLst/>
                        </a:rPr>
                        <a:t>https://handbook.ar.hkbu.edu.hk/2024-2025/course/JPSE1005</a:t>
                      </a:r>
                      <a:endParaRPr lang="en-US" sz="1000" u="none" strike="noStrike" kern="1200" dirty="0">
                        <a:solidFill>
                          <a:schemeClr val="dk1"/>
                        </a:solidFill>
                        <a:effectLst/>
                        <a:latin typeface="+mn-lt"/>
                        <a:ea typeface="+mn-ea"/>
                        <a:cs typeface="+mn-cs"/>
                      </a:endParaRPr>
                    </a:p>
                  </a:txBody>
                  <a:tcPr marL="0" marR="0" marT="0" marB="0" anchor="b"/>
                </a:tc>
                <a:extLst>
                  <a:ext uri="{0D108BD9-81ED-4DB2-BD59-A6C34878D82A}">
                    <a16:rowId xmlns:a16="http://schemas.microsoft.com/office/drawing/2014/main" val="1472338469"/>
                  </a:ext>
                </a:extLst>
              </a:tr>
              <a:tr h="293260">
                <a:tc>
                  <a:txBody>
                    <a:bodyPr/>
                    <a:lstStyle/>
                    <a:p>
                      <a:pPr algn="ctr" fontAlgn="ctr"/>
                      <a:r>
                        <a:rPr lang="en-US" sz="1200" u="none" strike="noStrike" dirty="0">
                          <a:effectLst/>
                        </a:rPr>
                        <a:t>18</a:t>
                      </a:r>
                      <a:endParaRPr lang="en-US" sz="1200" b="1" i="0" u="none" strike="noStrike" dirty="0">
                        <a:solidFill>
                          <a:srgbClr val="000000"/>
                        </a:solidFill>
                        <a:effectLst/>
                        <a:latin typeface="Calibri" panose="020F0502020204030204" pitchFamily="34" charset="0"/>
                      </a:endParaRPr>
                    </a:p>
                  </a:txBody>
                  <a:tcPr marL="0" marR="0" marT="0" marB="0" anchor="ctr"/>
                </a:tc>
                <a:tc>
                  <a:txBody>
                    <a:bodyPr/>
                    <a:lstStyle/>
                    <a:p>
                      <a:pPr algn="l" fontAlgn="ctr"/>
                      <a:r>
                        <a:rPr lang="en-US" sz="1200" u="none" strike="noStrike" dirty="0">
                          <a:effectLst/>
                        </a:rPr>
                        <a:t>LC</a:t>
                      </a:r>
                      <a:endParaRPr lang="en-US" sz="1200" b="0" i="0" u="none" strike="noStrike" dirty="0">
                        <a:solidFill>
                          <a:srgbClr val="000000"/>
                        </a:solidFill>
                        <a:effectLst/>
                        <a:latin typeface="Calibri" panose="020F0502020204030204" pitchFamily="34" charset="0"/>
                      </a:endParaRPr>
                    </a:p>
                  </a:txBody>
                  <a:tcPr marL="0" marR="0" marT="0" marB="0" anchor="ctr"/>
                </a:tc>
                <a:tc>
                  <a:txBody>
                    <a:bodyPr/>
                    <a:lstStyle/>
                    <a:p>
                      <a:pPr algn="l" fontAlgn="ctr"/>
                      <a:r>
                        <a:rPr lang="en-US" sz="1200" u="none" strike="noStrike">
                          <a:effectLst/>
                        </a:rPr>
                        <a:t>-</a:t>
                      </a:r>
                      <a:endParaRPr lang="en-US" sz="1200" b="0" i="0" u="none" strike="noStrike">
                        <a:solidFill>
                          <a:srgbClr val="000000"/>
                        </a:solidFill>
                        <a:effectLst/>
                        <a:latin typeface="Calibri" panose="020F0502020204030204" pitchFamily="34" charset="0"/>
                      </a:endParaRPr>
                    </a:p>
                  </a:txBody>
                  <a:tcPr marL="0" marR="0" marT="0" marB="0" anchor="ctr"/>
                </a:tc>
                <a:tc>
                  <a:txBody>
                    <a:bodyPr/>
                    <a:lstStyle/>
                    <a:p>
                      <a:pPr algn="l" fontAlgn="ctr"/>
                      <a:r>
                        <a:rPr lang="en-US" sz="1200" u="none" strike="noStrike">
                          <a:effectLst/>
                        </a:rPr>
                        <a:t>FREN1005</a:t>
                      </a:r>
                      <a:endParaRPr lang="en-US" sz="1200" b="0" i="0" u="none" strike="noStrike">
                        <a:solidFill>
                          <a:srgbClr val="000000"/>
                        </a:solidFill>
                        <a:effectLst/>
                        <a:latin typeface="Calibri" panose="020F0502020204030204" pitchFamily="34" charset="0"/>
                      </a:endParaRPr>
                    </a:p>
                  </a:txBody>
                  <a:tcPr marL="0" marR="0" marT="0" marB="0" anchor="ctr"/>
                </a:tc>
                <a:tc>
                  <a:txBody>
                    <a:bodyPr/>
                    <a:lstStyle/>
                    <a:p>
                      <a:pPr algn="l" fontAlgn="ctr"/>
                      <a:r>
                        <a:rPr lang="en-US" sz="1600" b="1" u="none" strike="noStrike" dirty="0">
                          <a:effectLst/>
                        </a:rPr>
                        <a:t>French I</a:t>
                      </a:r>
                      <a:endParaRPr lang="en-US" sz="1600" b="1" i="0" u="none" strike="noStrike" dirty="0">
                        <a:solidFill>
                          <a:srgbClr val="000000"/>
                        </a:solidFill>
                        <a:effectLst/>
                        <a:latin typeface="Calibri" panose="020F0502020204030204" pitchFamily="34" charset="0"/>
                      </a:endParaRPr>
                    </a:p>
                  </a:txBody>
                  <a:tcPr marL="0" marR="0" marT="0" marB="0" anchor="ctr"/>
                </a:tc>
                <a:tc>
                  <a:txBody>
                    <a:bodyPr/>
                    <a:lstStyle/>
                    <a:p>
                      <a:pPr algn="ctr" fontAlgn="ctr"/>
                      <a:r>
                        <a:rPr lang="en-US" sz="1200" u="none" strike="noStrike" dirty="0">
                          <a:effectLst/>
                        </a:rPr>
                        <a:t>3</a:t>
                      </a:r>
                      <a:endParaRPr lang="en-US" sz="1200" b="0" i="0" u="none" strike="noStrike" dirty="0">
                        <a:solidFill>
                          <a:srgbClr val="000000"/>
                        </a:solidFill>
                        <a:effectLst/>
                        <a:latin typeface="Calibri" panose="020F0502020204030204" pitchFamily="34" charset="0"/>
                      </a:endParaRPr>
                    </a:p>
                  </a:txBody>
                  <a:tcPr marL="0" marR="0" marT="0" marB="0" anchor="ctr"/>
                </a:tc>
                <a:tc>
                  <a:txBody>
                    <a:bodyPr/>
                    <a:lstStyle/>
                    <a:p>
                      <a:pPr algn="l" fontAlgn="ctr"/>
                      <a:r>
                        <a:rPr lang="en-US" sz="1200" u="none" strike="noStrike" dirty="0">
                          <a:effectLst/>
                        </a:rPr>
                        <a:t>09:00 - 12:00</a:t>
                      </a:r>
                      <a:endParaRPr lang="en-US" sz="1200" b="0" i="0" u="none" strike="noStrike" dirty="0">
                        <a:solidFill>
                          <a:srgbClr val="000000"/>
                        </a:solidFill>
                        <a:effectLst/>
                        <a:latin typeface="Calibri" panose="020F0502020204030204" pitchFamily="34" charset="0"/>
                      </a:endParaRPr>
                    </a:p>
                  </a:txBody>
                  <a:tcPr marL="0" marR="0" marT="0" marB="0" anchor="ctr"/>
                </a:tc>
                <a:tc>
                  <a:txBody>
                    <a:bodyPr/>
                    <a:lstStyle/>
                    <a:p>
                      <a:pPr marL="0" algn="l" defTabSz="914400" rtl="0" eaLnBrk="1" fontAlgn="ctr" latinLnBrk="0" hangingPunct="1"/>
                      <a:r>
                        <a:rPr lang="en-US" sz="1000" u="none" strike="noStrike" kern="1200" dirty="0">
                          <a:effectLst/>
                        </a:rPr>
                        <a:t>https://handbook.ar.hkbu.edu.hk/2024-2025/course/FREN1005</a:t>
                      </a:r>
                      <a:endParaRPr lang="en-US" sz="1000" u="none" strike="noStrike" kern="1200" dirty="0">
                        <a:solidFill>
                          <a:schemeClr val="dk1"/>
                        </a:solidFill>
                        <a:effectLst/>
                        <a:latin typeface="+mn-lt"/>
                        <a:ea typeface="+mn-ea"/>
                        <a:cs typeface="+mn-cs"/>
                      </a:endParaRPr>
                    </a:p>
                  </a:txBody>
                  <a:tcPr marL="0" marR="0" marT="0" marB="0" anchor="b"/>
                </a:tc>
                <a:extLst>
                  <a:ext uri="{0D108BD9-81ED-4DB2-BD59-A6C34878D82A}">
                    <a16:rowId xmlns:a16="http://schemas.microsoft.com/office/drawing/2014/main" val="1476845029"/>
                  </a:ext>
                </a:extLst>
              </a:tr>
            </a:tbl>
          </a:graphicData>
        </a:graphic>
      </p:graphicFrame>
    </p:spTree>
    <p:extLst>
      <p:ext uri="{BB962C8B-B14F-4D97-AF65-F5344CB8AC3E}">
        <p14:creationId xmlns:p14="http://schemas.microsoft.com/office/powerpoint/2010/main" val="19953749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圖片 7" descr="一張含有 戶外, 天空, 樹狀, 建築 的圖片&#10;&#10;自動產生的描述">
            <a:extLst>
              <a:ext uri="{FF2B5EF4-FFF2-40B4-BE49-F238E27FC236}">
                <a16:creationId xmlns:a16="http://schemas.microsoft.com/office/drawing/2014/main" id="{6091C195-594A-137C-F61D-CC2007E0FA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37" y="1083849"/>
            <a:ext cx="8682525" cy="5773879"/>
          </a:xfrm>
          <a:prstGeom prst="rect">
            <a:avLst/>
          </a:prstGeom>
        </p:spPr>
      </p:pic>
      <p:pic>
        <p:nvPicPr>
          <p:cNvPr id="10" name="图片 9">
            <a:extLst>
              <a:ext uri="{FF2B5EF4-FFF2-40B4-BE49-F238E27FC236}">
                <a16:creationId xmlns:a16="http://schemas.microsoft.com/office/drawing/2014/main" id="{0120E062-93F6-43B7-8201-68B6FFBCD847}"/>
              </a:ext>
            </a:extLst>
          </p:cNvPr>
          <p:cNvPicPr>
            <a:picLocks noChangeAspect="1"/>
          </p:cNvPicPr>
          <p:nvPr/>
        </p:nvPicPr>
        <p:blipFill>
          <a:blip r:embed="rId3"/>
          <a:stretch>
            <a:fillRect/>
          </a:stretch>
        </p:blipFill>
        <p:spPr>
          <a:xfrm rot="16200000">
            <a:off x="5626665" y="292663"/>
            <a:ext cx="929640" cy="12201034"/>
          </a:xfrm>
          <a:prstGeom prst="rect">
            <a:avLst/>
          </a:prstGeom>
        </p:spPr>
      </p:pic>
      <p:sp>
        <p:nvSpPr>
          <p:cNvPr id="9" name="Rectangle 8">
            <a:extLst>
              <a:ext uri="{FF2B5EF4-FFF2-40B4-BE49-F238E27FC236}">
                <a16:creationId xmlns:a16="http://schemas.microsoft.com/office/drawing/2014/main" id="{2F33F7C8-FD22-4944-8E24-7DFB9345AE7B}"/>
              </a:ext>
            </a:extLst>
          </p:cNvPr>
          <p:cNvSpPr/>
          <p:nvPr/>
        </p:nvSpPr>
        <p:spPr>
          <a:xfrm>
            <a:off x="4671646" y="1288394"/>
            <a:ext cx="7520011" cy="4700299"/>
          </a:xfrm>
          <a:prstGeom prst="rect">
            <a:avLst/>
          </a:prstGeom>
          <a:gradFill>
            <a:gsLst>
              <a:gs pos="0">
                <a:srgbClr val="11598B"/>
              </a:gs>
              <a:gs pos="100000">
                <a:srgbClr val="0BB6AD">
                  <a:alpha val="70000"/>
                </a:srgb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图片 6">
            <a:extLst>
              <a:ext uri="{FF2B5EF4-FFF2-40B4-BE49-F238E27FC236}">
                <a16:creationId xmlns:a16="http://schemas.microsoft.com/office/drawing/2014/main" id="{24264F32-54AA-4E4D-B0A6-6D330BE00BEB}"/>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r="-74"/>
          <a:stretch/>
        </p:blipFill>
        <p:spPr>
          <a:xfrm>
            <a:off x="-9034" y="-12529"/>
            <a:ext cx="12200691" cy="1096611"/>
          </a:xfrm>
          <a:prstGeom prst="rect">
            <a:avLst/>
          </a:prstGeom>
        </p:spPr>
      </p:pic>
      <p:sp>
        <p:nvSpPr>
          <p:cNvPr id="4" name="Rectangle 24">
            <a:extLst>
              <a:ext uri="{FF2B5EF4-FFF2-40B4-BE49-F238E27FC236}">
                <a16:creationId xmlns:a16="http://schemas.microsoft.com/office/drawing/2014/main" id="{5C0EC92A-F5BB-4EFE-B418-37E3EF91934C}"/>
              </a:ext>
            </a:extLst>
          </p:cNvPr>
          <p:cNvSpPr/>
          <p:nvPr/>
        </p:nvSpPr>
        <p:spPr>
          <a:xfrm>
            <a:off x="-9034" y="-12297"/>
            <a:ext cx="12201034" cy="1096611"/>
          </a:xfrm>
          <a:prstGeom prst="rect">
            <a:avLst/>
          </a:prstGeom>
          <a:gradFill flip="none" rotWithShape="1">
            <a:gsLst>
              <a:gs pos="0">
                <a:srgbClr val="11598B"/>
              </a:gs>
              <a:gs pos="100000">
                <a:srgbClr val="0BB6AD">
                  <a:alpha val="7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矩形 17">
            <a:extLst>
              <a:ext uri="{FF2B5EF4-FFF2-40B4-BE49-F238E27FC236}">
                <a16:creationId xmlns:a16="http://schemas.microsoft.com/office/drawing/2014/main" id="{5506E9C9-E3DA-4B15-B98B-EED045C52955}"/>
              </a:ext>
            </a:extLst>
          </p:cNvPr>
          <p:cNvSpPr/>
          <p:nvPr/>
        </p:nvSpPr>
        <p:spPr>
          <a:xfrm>
            <a:off x="1231116" y="254171"/>
            <a:ext cx="8821628" cy="584775"/>
          </a:xfrm>
          <a:prstGeom prst="rect">
            <a:avLst/>
          </a:prstGeom>
        </p:spPr>
        <p:txBody>
          <a:bodyPr wrap="square">
            <a:spAutoFit/>
          </a:bodyPr>
          <a:lstStyle/>
          <a:p>
            <a:r>
              <a:rPr lang="zh-CN" altLang="en-US" sz="3200" b="1" dirty="0">
                <a:solidFill>
                  <a:schemeClr val="bg1"/>
                </a:solidFill>
                <a:latin typeface="微软雅黑" panose="020B0503020204020204" pitchFamily="34" charset="-122"/>
                <a:ea typeface="微软雅黑" panose="020B0503020204020204" pitchFamily="34" charset="-122"/>
              </a:rPr>
              <a:t>选择课程及转学分</a:t>
            </a:r>
          </a:p>
        </p:txBody>
      </p:sp>
      <p:pic>
        <p:nvPicPr>
          <p:cNvPr id="6" name="Picture 3">
            <a:extLst>
              <a:ext uri="{FF2B5EF4-FFF2-40B4-BE49-F238E27FC236}">
                <a16:creationId xmlns:a16="http://schemas.microsoft.com/office/drawing/2014/main" id="{35418ACA-3F3C-4105-AD89-C99065F5A527}"/>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a:fillRect/>
          </a:stretch>
        </p:blipFill>
        <p:spPr>
          <a:xfrm>
            <a:off x="380280" y="191452"/>
            <a:ext cx="725473" cy="688648"/>
          </a:xfrm>
          <a:prstGeom prst="rect">
            <a:avLst/>
          </a:prstGeom>
        </p:spPr>
      </p:pic>
      <p:sp>
        <p:nvSpPr>
          <p:cNvPr id="12" name="TextBox 11"/>
          <p:cNvSpPr txBox="1"/>
          <p:nvPr/>
        </p:nvSpPr>
        <p:spPr>
          <a:xfrm>
            <a:off x="4775199" y="1379042"/>
            <a:ext cx="7170616" cy="458908"/>
          </a:xfrm>
          <a:prstGeom prst="rect">
            <a:avLst/>
          </a:prstGeom>
          <a:noFill/>
        </p:spPr>
        <p:txBody>
          <a:bodyPr wrap="square" rtlCol="0">
            <a:spAutoFit/>
          </a:bodyPr>
          <a:lstStyle/>
          <a:p>
            <a:pPr marL="342900" indent="-342900" algn="just">
              <a:lnSpc>
                <a:spcPct val="150000"/>
              </a:lnSpc>
              <a:spcBef>
                <a:spcPts val="800"/>
              </a:spcBef>
              <a:buFont typeface="Arial" panose="020B0604020202020204" pitchFamily="34" charset="0"/>
              <a:buChar char="•"/>
            </a:pPr>
            <a:r>
              <a:rPr lang="zh-CN" altLang="en-US"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每位同学可报名注册</a:t>
            </a:r>
            <a:r>
              <a:rPr lang="zh-CN" altLang="en-US" b="1"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最少一门</a:t>
            </a:r>
            <a:r>
              <a:rPr lang="zh-CN" altLang="en-US"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a:t>
            </a:r>
            <a:r>
              <a:rPr lang="zh-CN" altLang="en-US" b="1"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最多两门</a:t>
            </a:r>
            <a:r>
              <a:rPr lang="zh-CN" altLang="en-US"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课程；</a:t>
            </a:r>
            <a:endParaRPr lang="en-US" altLang="zh-CN"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13" name="TextBox 12">
            <a:extLst>
              <a:ext uri="{FF2B5EF4-FFF2-40B4-BE49-F238E27FC236}">
                <a16:creationId xmlns:a16="http://schemas.microsoft.com/office/drawing/2014/main" id="{3F151A8A-128A-4E91-81F0-C334CBD393B4}"/>
              </a:ext>
            </a:extLst>
          </p:cNvPr>
          <p:cNvSpPr txBox="1"/>
          <p:nvPr/>
        </p:nvSpPr>
        <p:spPr>
          <a:xfrm>
            <a:off x="4775199" y="2591552"/>
            <a:ext cx="7315200" cy="1500539"/>
          </a:xfrm>
          <a:prstGeom prst="rect">
            <a:avLst/>
          </a:prstGeom>
          <a:noFill/>
        </p:spPr>
        <p:txBody>
          <a:bodyPr wrap="square" rtlCol="0">
            <a:spAutoFit/>
          </a:bodyPr>
          <a:lstStyle/>
          <a:p>
            <a:pPr marL="342900" indent="-342900" algn="just">
              <a:lnSpc>
                <a:spcPct val="150000"/>
              </a:lnSpc>
              <a:spcBef>
                <a:spcPts val="800"/>
              </a:spcBef>
              <a:buFont typeface="Arial" panose="020B0604020202020204" pitchFamily="34" charset="0"/>
              <a:buChar char="•"/>
            </a:pPr>
            <a:r>
              <a:rPr lang="zh-CN" altLang="en-US"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在暑期课程中成功获得的学分，可以：</a:t>
            </a:r>
            <a:endParaRPr lang="en-US" altLang="zh-CN"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a:p>
            <a:pPr algn="just">
              <a:lnSpc>
                <a:spcPct val="150000"/>
              </a:lnSpc>
              <a:spcBef>
                <a:spcPts val="800"/>
              </a:spcBef>
            </a:pPr>
            <a:r>
              <a:rPr lang="en-US" altLang="zh-CN"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     </a:t>
            </a:r>
            <a:r>
              <a:rPr lang="en-US" altLang="zh-CN" sz="16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1. </a:t>
            </a:r>
            <a:r>
              <a:rPr lang="zh-CN" altLang="en-US" sz="16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成绩达到</a:t>
            </a:r>
            <a:r>
              <a:rPr lang="en-US" altLang="zh-CN" sz="1600" b="1"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C</a:t>
            </a:r>
            <a:r>
              <a:rPr lang="zh-CN" altLang="en-US" sz="1600" b="1"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或以上</a:t>
            </a:r>
            <a:r>
              <a:rPr lang="zh-CN" altLang="en-US" sz="16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a:t>
            </a:r>
            <a:r>
              <a:rPr lang="zh-CN" altLang="en-US" sz="16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可申请将学分和成绩一并转入</a:t>
            </a:r>
            <a:r>
              <a:rPr lang="en-US" altLang="zh-CN" sz="16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UIC</a:t>
            </a:r>
            <a:r>
              <a:rPr lang="zh-CN" altLang="en-US" sz="16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*，并计入</a:t>
            </a:r>
            <a:r>
              <a:rPr lang="en-US" altLang="zh-CN" sz="1600" dirty="0" err="1">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cGPA</a:t>
            </a:r>
            <a:r>
              <a:rPr lang="zh-CN" altLang="en-US" sz="16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a:t>
            </a:r>
            <a:endParaRPr lang="en-US" altLang="zh-CN" sz="16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a:p>
            <a:pPr algn="just">
              <a:lnSpc>
                <a:spcPct val="150000"/>
              </a:lnSpc>
              <a:spcBef>
                <a:spcPts val="800"/>
              </a:spcBef>
            </a:pPr>
            <a:r>
              <a:rPr lang="en-US" altLang="zh-CN" sz="16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      2. </a:t>
            </a:r>
            <a:r>
              <a:rPr lang="zh-CN" altLang="en-US" sz="16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不转学分和成绩。</a:t>
            </a:r>
            <a:endParaRPr lang="en-US" altLang="zh-CN" sz="16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14" name="TextBox 13">
            <a:extLst>
              <a:ext uri="{FF2B5EF4-FFF2-40B4-BE49-F238E27FC236}">
                <a16:creationId xmlns:a16="http://schemas.microsoft.com/office/drawing/2014/main" id="{4E0FC76B-8C91-489E-BE81-61C94FFC2C88}"/>
              </a:ext>
            </a:extLst>
          </p:cNvPr>
          <p:cNvSpPr txBox="1"/>
          <p:nvPr/>
        </p:nvSpPr>
        <p:spPr>
          <a:xfrm>
            <a:off x="4775199" y="1963889"/>
            <a:ext cx="7112001" cy="458908"/>
          </a:xfrm>
          <a:prstGeom prst="rect">
            <a:avLst/>
          </a:prstGeom>
          <a:noFill/>
        </p:spPr>
        <p:txBody>
          <a:bodyPr wrap="square" rtlCol="0">
            <a:spAutoFit/>
          </a:bodyPr>
          <a:lstStyle/>
          <a:p>
            <a:pPr marL="342900" indent="-342900" algn="just">
              <a:lnSpc>
                <a:spcPct val="150000"/>
              </a:lnSpc>
              <a:spcBef>
                <a:spcPts val="800"/>
              </a:spcBef>
              <a:buFont typeface="Arial" panose="020B0604020202020204" pitchFamily="34" charset="0"/>
              <a:buChar char="•"/>
            </a:pPr>
            <a:r>
              <a:rPr lang="zh-CN" altLang="en-US"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暑课结束后，将获得香港浸会大学出具的成绩单；</a:t>
            </a:r>
            <a:endParaRPr lang="en-US" altLang="zh-CN"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15" name="TextBox 14">
            <a:extLst>
              <a:ext uri="{FF2B5EF4-FFF2-40B4-BE49-F238E27FC236}">
                <a16:creationId xmlns:a16="http://schemas.microsoft.com/office/drawing/2014/main" id="{08E40C9E-1778-40EA-942E-3A5F28A78499}"/>
              </a:ext>
            </a:extLst>
          </p:cNvPr>
          <p:cNvSpPr txBox="1"/>
          <p:nvPr/>
        </p:nvSpPr>
        <p:spPr>
          <a:xfrm>
            <a:off x="5145130" y="4086744"/>
            <a:ext cx="7687732" cy="418191"/>
          </a:xfrm>
          <a:prstGeom prst="rect">
            <a:avLst/>
          </a:prstGeom>
          <a:noFill/>
        </p:spPr>
        <p:txBody>
          <a:bodyPr wrap="square" rtlCol="0">
            <a:spAutoFit/>
          </a:bodyPr>
          <a:lstStyle/>
          <a:p>
            <a:pPr algn="just">
              <a:lnSpc>
                <a:spcPct val="150000"/>
              </a:lnSpc>
              <a:spcBef>
                <a:spcPts val="800"/>
              </a:spcBef>
            </a:pPr>
            <a:r>
              <a:rPr lang="zh-CN" altLang="en-US" sz="16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 课程转学分会将学分和成绩一并转入</a:t>
            </a:r>
            <a:r>
              <a:rPr lang="en-US" altLang="zh-CN" sz="16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UIC</a:t>
            </a:r>
            <a:r>
              <a:rPr lang="zh-CN" altLang="en-US" sz="16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，不接受只转学分或只转成绩。</a:t>
            </a:r>
            <a:endParaRPr lang="en-US" altLang="zh-CN" sz="16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p:txBody>
      </p:sp>
      <p:pic>
        <p:nvPicPr>
          <p:cNvPr id="11" name="圖形 10">
            <a:extLst>
              <a:ext uri="{FF2B5EF4-FFF2-40B4-BE49-F238E27FC236}">
                <a16:creationId xmlns:a16="http://schemas.microsoft.com/office/drawing/2014/main" id="{6050511D-D501-B052-A6CD-958C963895C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726556" y="6090239"/>
            <a:ext cx="3307698" cy="607537"/>
          </a:xfrm>
          <a:prstGeom prst="rect">
            <a:avLst/>
          </a:prstGeom>
        </p:spPr>
      </p:pic>
      <p:sp>
        <p:nvSpPr>
          <p:cNvPr id="2" name="文本框 1"/>
          <p:cNvSpPr txBox="1"/>
          <p:nvPr/>
        </p:nvSpPr>
        <p:spPr>
          <a:xfrm>
            <a:off x="5145130" y="4578599"/>
            <a:ext cx="6525193" cy="1277273"/>
          </a:xfrm>
          <a:prstGeom prst="rect">
            <a:avLst/>
          </a:prstGeom>
          <a:solidFill>
            <a:schemeClr val="bg1"/>
          </a:solidFill>
        </p:spPr>
        <p:txBody>
          <a:bodyPr wrap="square" rtlCol="0">
            <a:spAutoFit/>
          </a:bodyPr>
          <a:lstStyle/>
          <a:p>
            <a:r>
              <a:rPr lang="en-US" altLang="zh-CN" sz="1100" b="1" u="sng" dirty="0">
                <a:solidFill>
                  <a:srgbClr val="11598B"/>
                </a:solidFill>
                <a:latin typeface="Arial" panose="020B0604020202020204" pitchFamily="34" charset="0"/>
                <a:cs typeface="Arial" panose="020B0604020202020204" pitchFamily="34" charset="0"/>
              </a:rPr>
              <a:t>General Regulations</a:t>
            </a:r>
          </a:p>
          <a:p>
            <a:pPr algn="just"/>
            <a:r>
              <a:rPr lang="en-US" altLang="zh-CN" sz="1100" dirty="0">
                <a:solidFill>
                  <a:srgbClr val="11598B"/>
                </a:solidFill>
                <a:latin typeface="Arial" panose="020B0604020202020204" pitchFamily="34" charset="0"/>
                <a:cs typeface="Arial" panose="020B0604020202020204" pitchFamily="34" charset="0"/>
              </a:rPr>
              <a:t>9.4. The College reserves the right to refuse to grant units for courses which are not deemed to be equivalent to the College courses and for courses with grades below the equivalence of grade C in the College grading system.</a:t>
            </a:r>
          </a:p>
          <a:p>
            <a:pPr algn="just"/>
            <a:endParaRPr lang="en-US" altLang="zh-CN" sz="1100" dirty="0">
              <a:solidFill>
                <a:srgbClr val="11598B"/>
              </a:solidFill>
              <a:latin typeface="Arial" panose="020B0604020202020204" pitchFamily="34" charset="0"/>
              <a:cs typeface="Arial" panose="020B0604020202020204" pitchFamily="34" charset="0"/>
            </a:endParaRPr>
          </a:p>
          <a:p>
            <a:pPr algn="just"/>
            <a:r>
              <a:rPr lang="en-US" altLang="zh-CN" sz="1100" dirty="0">
                <a:solidFill>
                  <a:srgbClr val="11598B"/>
                </a:solidFill>
                <a:latin typeface="Arial" panose="020B0604020202020204" pitchFamily="34" charset="0"/>
                <a:cs typeface="Arial" panose="020B0604020202020204" pitchFamily="34" charset="0"/>
              </a:rPr>
              <a:t>9.6. Units transferred from other institutions are recorded without inclusion in GPA calculations, except for those from Hong Kong Baptist University Summer Programme</a:t>
            </a:r>
            <a:r>
              <a:rPr lang="en-US" altLang="zh-CN" sz="11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854273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1+#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1+#ppt_w/2"/>
                                          </p:val>
                                        </p:tav>
                                        <p:tav tm="100000">
                                          <p:val>
                                            <p:strVal val="#ppt_x"/>
                                          </p:val>
                                        </p:tav>
                                      </p:tavLst>
                                    </p:anim>
                                    <p:anim calcmode="lin" valueType="num">
                                      <p:cBhvr additive="base">
                                        <p:cTn id="12" dur="500" fill="hold"/>
                                        <p:tgtEl>
                                          <p:spTgt spid="9"/>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fill="hold"/>
                                        <p:tgtEl>
                                          <p:spTgt spid="13"/>
                                        </p:tgtEl>
                                        <p:attrNameLst>
                                          <p:attrName>ppt_x</p:attrName>
                                        </p:attrNameLst>
                                      </p:cBhvr>
                                      <p:tavLst>
                                        <p:tav tm="0">
                                          <p:val>
                                            <p:strVal val="1+#ppt_w/2"/>
                                          </p:val>
                                        </p:tav>
                                        <p:tav tm="100000">
                                          <p:val>
                                            <p:strVal val="#ppt_x"/>
                                          </p:val>
                                        </p:tav>
                                      </p:tavLst>
                                    </p:anim>
                                    <p:anim calcmode="lin" valueType="num">
                                      <p:cBhvr additive="base">
                                        <p:cTn id="16" dur="500" fill="hold"/>
                                        <p:tgtEl>
                                          <p:spTgt spid="13"/>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1+#ppt_w/2"/>
                                          </p:val>
                                        </p:tav>
                                        <p:tav tm="100000">
                                          <p:val>
                                            <p:strVal val="#ppt_x"/>
                                          </p:val>
                                        </p:tav>
                                      </p:tavLst>
                                    </p:anim>
                                    <p:anim calcmode="lin" valueType="num">
                                      <p:cBhvr additive="base">
                                        <p:cTn id="20" dur="500" fill="hold"/>
                                        <p:tgtEl>
                                          <p:spTgt spid="14"/>
                                        </p:tgtEl>
                                        <p:attrNameLst>
                                          <p:attrName>ppt_y</p:attrName>
                                        </p:attrNameLst>
                                      </p:cBhvr>
                                      <p:tavLst>
                                        <p:tav tm="0">
                                          <p:val>
                                            <p:strVal val="#ppt_y"/>
                                          </p:val>
                                        </p:tav>
                                        <p:tav tm="100000">
                                          <p:val>
                                            <p:strVal val="#ppt_y"/>
                                          </p:val>
                                        </p:tav>
                                      </p:tavLst>
                                    </p:anim>
                                  </p:childTnLst>
                                </p:cTn>
                              </p:par>
                              <p:par>
                                <p:cTn id="21" presetID="2" presetClass="entr" presetSubtype="2"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additive="base">
                                        <p:cTn id="23" dur="500" fill="hold"/>
                                        <p:tgtEl>
                                          <p:spTgt spid="15"/>
                                        </p:tgtEl>
                                        <p:attrNameLst>
                                          <p:attrName>ppt_x</p:attrName>
                                        </p:attrNameLst>
                                      </p:cBhvr>
                                      <p:tavLst>
                                        <p:tav tm="0">
                                          <p:val>
                                            <p:strVal val="1+#ppt_w/2"/>
                                          </p:val>
                                        </p:tav>
                                        <p:tav tm="100000">
                                          <p:val>
                                            <p:strVal val="#ppt_x"/>
                                          </p:val>
                                        </p:tav>
                                      </p:tavLst>
                                    </p:anim>
                                    <p:anim calcmode="lin" valueType="num">
                                      <p:cBhvr additive="base">
                                        <p:cTn id="24" dur="5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p:bldP spid="13" grpId="0"/>
      <p:bldP spid="14" grpId="0"/>
      <p:bldP spid="1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圖片 7" descr="一張含有 戶外, 天空, 樹狀, 建築 的圖片&#10;&#10;自動產生的描述">
            <a:extLst>
              <a:ext uri="{FF2B5EF4-FFF2-40B4-BE49-F238E27FC236}">
                <a16:creationId xmlns:a16="http://schemas.microsoft.com/office/drawing/2014/main" id="{6091C195-594A-137C-F61D-CC2007E0FA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77" y="1070596"/>
            <a:ext cx="8682525" cy="5773879"/>
          </a:xfrm>
          <a:prstGeom prst="rect">
            <a:avLst/>
          </a:prstGeom>
        </p:spPr>
      </p:pic>
      <p:pic>
        <p:nvPicPr>
          <p:cNvPr id="10" name="图片 9">
            <a:extLst>
              <a:ext uri="{FF2B5EF4-FFF2-40B4-BE49-F238E27FC236}">
                <a16:creationId xmlns:a16="http://schemas.microsoft.com/office/drawing/2014/main" id="{0120E062-93F6-43B7-8201-68B6FFBCD847}"/>
              </a:ext>
            </a:extLst>
          </p:cNvPr>
          <p:cNvPicPr>
            <a:picLocks noChangeAspect="1"/>
          </p:cNvPicPr>
          <p:nvPr/>
        </p:nvPicPr>
        <p:blipFill>
          <a:blip r:embed="rId3"/>
          <a:stretch>
            <a:fillRect/>
          </a:stretch>
        </p:blipFill>
        <p:spPr>
          <a:xfrm rot="16200000">
            <a:off x="5626665" y="292663"/>
            <a:ext cx="929640" cy="12201034"/>
          </a:xfrm>
          <a:prstGeom prst="rect">
            <a:avLst/>
          </a:prstGeom>
        </p:spPr>
      </p:pic>
      <p:sp>
        <p:nvSpPr>
          <p:cNvPr id="9" name="Rectangle 8">
            <a:extLst>
              <a:ext uri="{FF2B5EF4-FFF2-40B4-BE49-F238E27FC236}">
                <a16:creationId xmlns:a16="http://schemas.microsoft.com/office/drawing/2014/main" id="{2F33F7C8-FD22-4944-8E24-7DFB9345AE7B}"/>
              </a:ext>
            </a:extLst>
          </p:cNvPr>
          <p:cNvSpPr/>
          <p:nvPr/>
        </p:nvSpPr>
        <p:spPr>
          <a:xfrm>
            <a:off x="2960077" y="1274578"/>
            <a:ext cx="9219715" cy="4205960"/>
          </a:xfrm>
          <a:prstGeom prst="rect">
            <a:avLst/>
          </a:prstGeom>
          <a:gradFill>
            <a:gsLst>
              <a:gs pos="0">
                <a:srgbClr val="11598B"/>
              </a:gs>
              <a:gs pos="100000">
                <a:srgbClr val="0BB6AD">
                  <a:alpha val="70000"/>
                </a:srgb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pic>
        <p:nvPicPr>
          <p:cNvPr id="7" name="图片 6">
            <a:extLst>
              <a:ext uri="{FF2B5EF4-FFF2-40B4-BE49-F238E27FC236}">
                <a16:creationId xmlns:a16="http://schemas.microsoft.com/office/drawing/2014/main" id="{24264F32-54AA-4E4D-B0A6-6D330BE00BEB}"/>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r="-74"/>
          <a:stretch/>
        </p:blipFill>
        <p:spPr>
          <a:xfrm>
            <a:off x="-9034" y="-12529"/>
            <a:ext cx="12200691" cy="1096611"/>
          </a:xfrm>
          <a:prstGeom prst="rect">
            <a:avLst/>
          </a:prstGeom>
        </p:spPr>
      </p:pic>
      <p:sp>
        <p:nvSpPr>
          <p:cNvPr id="4" name="Rectangle 24">
            <a:extLst>
              <a:ext uri="{FF2B5EF4-FFF2-40B4-BE49-F238E27FC236}">
                <a16:creationId xmlns:a16="http://schemas.microsoft.com/office/drawing/2014/main" id="{5C0EC92A-F5BB-4EFE-B418-37E3EF91934C}"/>
              </a:ext>
            </a:extLst>
          </p:cNvPr>
          <p:cNvSpPr/>
          <p:nvPr/>
        </p:nvSpPr>
        <p:spPr>
          <a:xfrm>
            <a:off x="-9034" y="-12297"/>
            <a:ext cx="12201034" cy="1096611"/>
          </a:xfrm>
          <a:prstGeom prst="rect">
            <a:avLst/>
          </a:prstGeom>
          <a:gradFill flip="none" rotWithShape="1">
            <a:gsLst>
              <a:gs pos="0">
                <a:srgbClr val="11598B"/>
              </a:gs>
              <a:gs pos="100000">
                <a:srgbClr val="0BB6AD">
                  <a:alpha val="7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矩形 17">
            <a:extLst>
              <a:ext uri="{FF2B5EF4-FFF2-40B4-BE49-F238E27FC236}">
                <a16:creationId xmlns:a16="http://schemas.microsoft.com/office/drawing/2014/main" id="{5506E9C9-E3DA-4B15-B98B-EED045C52955}"/>
              </a:ext>
            </a:extLst>
          </p:cNvPr>
          <p:cNvSpPr/>
          <p:nvPr/>
        </p:nvSpPr>
        <p:spPr>
          <a:xfrm>
            <a:off x="1231116" y="254171"/>
            <a:ext cx="8821628" cy="584775"/>
          </a:xfrm>
          <a:prstGeom prst="rect">
            <a:avLst/>
          </a:prstGeom>
        </p:spPr>
        <p:txBody>
          <a:bodyPr wrap="square">
            <a:spAutoFit/>
          </a:bodyPr>
          <a:lstStyle/>
          <a:p>
            <a:r>
              <a:rPr lang="zh-CN" altLang="en-US" sz="3200" b="1" dirty="0">
                <a:solidFill>
                  <a:schemeClr val="bg1"/>
                </a:solidFill>
                <a:latin typeface="微软雅黑" panose="020B0503020204020204" pitchFamily="34" charset="-122"/>
                <a:ea typeface="微软雅黑" panose="020B0503020204020204" pitchFamily="34" charset="-122"/>
              </a:rPr>
              <a:t>选择课程及转学分</a:t>
            </a:r>
          </a:p>
        </p:txBody>
      </p:sp>
      <p:pic>
        <p:nvPicPr>
          <p:cNvPr id="6" name="Picture 3">
            <a:extLst>
              <a:ext uri="{FF2B5EF4-FFF2-40B4-BE49-F238E27FC236}">
                <a16:creationId xmlns:a16="http://schemas.microsoft.com/office/drawing/2014/main" id="{35418ACA-3F3C-4105-AD89-C99065F5A527}"/>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a:fillRect/>
          </a:stretch>
        </p:blipFill>
        <p:spPr>
          <a:xfrm>
            <a:off x="380280" y="191452"/>
            <a:ext cx="725473" cy="688648"/>
          </a:xfrm>
          <a:prstGeom prst="rect">
            <a:avLst/>
          </a:prstGeom>
        </p:spPr>
      </p:pic>
      <p:pic>
        <p:nvPicPr>
          <p:cNvPr id="11" name="圖形 10">
            <a:extLst>
              <a:ext uri="{FF2B5EF4-FFF2-40B4-BE49-F238E27FC236}">
                <a16:creationId xmlns:a16="http://schemas.microsoft.com/office/drawing/2014/main" id="{6050511D-D501-B052-A6CD-958C963895C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726556" y="6090239"/>
            <a:ext cx="3307698" cy="607537"/>
          </a:xfrm>
          <a:prstGeom prst="rect">
            <a:avLst/>
          </a:prstGeom>
        </p:spPr>
      </p:pic>
      <p:grpSp>
        <p:nvGrpSpPr>
          <p:cNvPr id="14" name="组合 13"/>
          <p:cNvGrpSpPr/>
          <p:nvPr/>
        </p:nvGrpSpPr>
        <p:grpSpPr>
          <a:xfrm>
            <a:off x="3134681" y="1427943"/>
            <a:ext cx="9635067" cy="3079650"/>
            <a:chOff x="1727199" y="1290279"/>
            <a:chExt cx="9635067" cy="3079650"/>
          </a:xfrm>
        </p:grpSpPr>
        <p:pic>
          <p:nvPicPr>
            <p:cNvPr id="3" name="图片 2">
              <a:extLst>
                <a:ext uri="{FF2B5EF4-FFF2-40B4-BE49-F238E27FC236}">
                  <a16:creationId xmlns:a16="http://schemas.microsoft.com/office/drawing/2014/main" id="{6C2B92E6-6CBC-42FB-879D-49355C8A6DAD}"/>
                </a:ext>
              </a:extLst>
            </p:cNvPr>
            <p:cNvPicPr>
              <a:picLocks noChangeAspect="1"/>
            </p:cNvPicPr>
            <p:nvPr/>
          </p:nvPicPr>
          <p:blipFill>
            <a:blip r:embed="rId8"/>
            <a:stretch>
              <a:fillRect/>
            </a:stretch>
          </p:blipFill>
          <p:spPr>
            <a:xfrm>
              <a:off x="1820309" y="1810691"/>
              <a:ext cx="8409619" cy="1342981"/>
            </a:xfrm>
            <a:prstGeom prst="rect">
              <a:avLst/>
            </a:prstGeom>
          </p:spPr>
        </p:pic>
        <p:sp>
          <p:nvSpPr>
            <p:cNvPr id="2" name="文本框 1">
              <a:extLst>
                <a:ext uri="{FF2B5EF4-FFF2-40B4-BE49-F238E27FC236}">
                  <a16:creationId xmlns:a16="http://schemas.microsoft.com/office/drawing/2014/main" id="{4F3B275F-2B39-4CC0-B016-C4A51724FA14}"/>
                </a:ext>
              </a:extLst>
            </p:cNvPr>
            <p:cNvSpPr txBox="1"/>
            <p:nvPr/>
          </p:nvSpPr>
          <p:spPr>
            <a:xfrm>
              <a:off x="1727199" y="1290279"/>
              <a:ext cx="8623564" cy="369332"/>
            </a:xfrm>
            <a:prstGeom prst="rect">
              <a:avLst/>
            </a:prstGeom>
            <a:noFill/>
          </p:spPr>
          <p:txBody>
            <a:bodyPr wrap="square" rtlCol="0">
              <a:spAutoFit/>
            </a:bodyPr>
            <a:lstStyle/>
            <a:p>
              <a:pPr marL="285750" indent="-285750">
                <a:buFont typeface="Arial" panose="020B0604020202020204" pitchFamily="34" charset="0"/>
                <a:buChar char="•"/>
              </a:pPr>
              <a:r>
                <a:rPr lang="zh-CN" altLang="en-US"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成绩转回</a:t>
              </a:r>
              <a:r>
                <a:rPr lang="en-US" altLang="zh-CN"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UIC</a:t>
              </a:r>
              <a:r>
                <a:rPr lang="zh-CN" altLang="en-US"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后，将计入成绩单</a:t>
              </a:r>
              <a:r>
                <a:rPr lang="en-US" altLang="zh-CN"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Summer Study of 2024-2025</a:t>
              </a:r>
              <a:r>
                <a:rPr lang="zh-CN" altLang="en-US"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中，如下图所示：</a:t>
              </a:r>
              <a:endParaRPr lang="en-US" altLang="zh-CN" dirty="0"/>
            </a:p>
          </p:txBody>
        </p:sp>
        <p:sp>
          <p:nvSpPr>
            <p:cNvPr id="12" name="文本框 11">
              <a:extLst>
                <a:ext uri="{FF2B5EF4-FFF2-40B4-BE49-F238E27FC236}">
                  <a16:creationId xmlns:a16="http://schemas.microsoft.com/office/drawing/2014/main" id="{0BF221DE-3C07-4D0B-A926-7BDA4811A922}"/>
                </a:ext>
              </a:extLst>
            </p:cNvPr>
            <p:cNvSpPr txBox="1"/>
            <p:nvPr/>
          </p:nvSpPr>
          <p:spPr>
            <a:xfrm>
              <a:off x="1727199" y="3253148"/>
              <a:ext cx="9635067" cy="1116781"/>
            </a:xfrm>
            <a:prstGeom prst="rect">
              <a:avLst/>
            </a:prstGeom>
            <a:noFill/>
          </p:spPr>
          <p:txBody>
            <a:bodyPr wrap="square" rtlCol="0">
              <a:spAutoFit/>
            </a:bodyPr>
            <a:lstStyle/>
            <a:p>
              <a:pPr marL="285750" indent="-285750">
                <a:lnSpc>
                  <a:spcPct val="200000"/>
                </a:lnSpc>
                <a:buFont typeface="Arial" panose="020B0604020202020204" pitchFamily="34" charset="0"/>
                <a:buChar char="•"/>
              </a:pPr>
              <a:r>
                <a:rPr lang="zh-CN" altLang="en-US"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课程转回不限类型（</a:t>
              </a:r>
              <a:r>
                <a:rPr lang="en-US" altLang="zh-CN"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MR/ME/FE/GE</a:t>
              </a:r>
              <a:r>
                <a:rPr lang="zh-CN" altLang="en-US"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），课程等同表中所列出的课程都可转回；</a:t>
              </a:r>
              <a:endParaRPr lang="en-US" altLang="zh-CN"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a:p>
              <a:pPr marL="285750" indent="-285750">
                <a:lnSpc>
                  <a:spcPct val="200000"/>
                </a:lnSpc>
                <a:buFont typeface="Arial" panose="020B0604020202020204" pitchFamily="34" charset="0"/>
                <a:buChar char="•"/>
              </a:pPr>
              <a:r>
                <a:rPr lang="zh-CN" altLang="en-US"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同学在</a:t>
              </a:r>
              <a:r>
                <a:rPr lang="en-US" altLang="zh-CN"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UIC</a:t>
              </a:r>
              <a:r>
                <a:rPr lang="zh-CN" altLang="en-US"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修读过且有</a:t>
              </a:r>
              <a:r>
                <a:rPr lang="en-US" altLang="zh-CN" b="1"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D</a:t>
              </a:r>
              <a:r>
                <a:rPr lang="zh-CN" altLang="en-US" b="1"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或以上成绩</a:t>
              </a:r>
              <a:r>
                <a:rPr lang="zh-CN" altLang="en-US"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的课程，不可再报名</a:t>
              </a:r>
              <a:r>
                <a:rPr lang="en-US" altLang="zh-CN"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HKBU</a:t>
              </a:r>
              <a:r>
                <a:rPr lang="zh-CN" altLang="en-US"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暑课同一门课程。</a:t>
              </a:r>
            </a:p>
          </p:txBody>
        </p:sp>
      </p:grpSp>
      <p:sp>
        <p:nvSpPr>
          <p:cNvPr id="13" name="文本框 12"/>
          <p:cNvSpPr txBox="1"/>
          <p:nvPr/>
        </p:nvSpPr>
        <p:spPr>
          <a:xfrm>
            <a:off x="3227791" y="4651887"/>
            <a:ext cx="8425398" cy="600164"/>
          </a:xfrm>
          <a:prstGeom prst="rect">
            <a:avLst/>
          </a:prstGeom>
          <a:solidFill>
            <a:schemeClr val="bg1"/>
          </a:solidFill>
        </p:spPr>
        <p:txBody>
          <a:bodyPr wrap="square" rtlCol="0">
            <a:spAutoFit/>
          </a:bodyPr>
          <a:lstStyle/>
          <a:p>
            <a:r>
              <a:rPr lang="en-US" altLang="zh-CN" sz="1100" b="1" u="sng" dirty="0">
                <a:solidFill>
                  <a:srgbClr val="11598B"/>
                </a:solidFill>
                <a:latin typeface="Arial" panose="020B0604020202020204" pitchFamily="34" charset="0"/>
                <a:cs typeface="Arial" panose="020B0604020202020204" pitchFamily="34" charset="0"/>
              </a:rPr>
              <a:t>General Regulations</a:t>
            </a:r>
          </a:p>
          <a:p>
            <a:pPr algn="just"/>
            <a:r>
              <a:rPr lang="en-US" altLang="zh-CN" sz="1100" dirty="0">
                <a:solidFill>
                  <a:srgbClr val="11598B"/>
                </a:solidFill>
                <a:latin typeface="Arial" panose="020B0604020202020204" pitchFamily="34" charset="0"/>
                <a:cs typeface="Arial" panose="020B0604020202020204" pitchFamily="34" charset="0"/>
              </a:rPr>
              <a:t>7.5. Students may only repeat courses with grade F or grade U to retrieve the failure. Students, however, may be required by the Programme to repeat courses with less than satisfactory grades to fulfil specific course or programme requirement.</a:t>
            </a:r>
          </a:p>
        </p:txBody>
      </p:sp>
    </p:spTree>
    <p:extLst>
      <p:ext uri="{BB962C8B-B14F-4D97-AF65-F5344CB8AC3E}">
        <p14:creationId xmlns:p14="http://schemas.microsoft.com/office/powerpoint/2010/main" val="354140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1+#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圖片 7" descr="一張含有 戶外, 天空, 樹狀, 建築 的圖片&#10;&#10;自動產生的描述">
            <a:extLst>
              <a:ext uri="{FF2B5EF4-FFF2-40B4-BE49-F238E27FC236}">
                <a16:creationId xmlns:a16="http://schemas.microsoft.com/office/drawing/2014/main" id="{6091C195-594A-137C-F61D-CC2007E0FA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37" y="1083849"/>
            <a:ext cx="8682525" cy="5773879"/>
          </a:xfrm>
          <a:prstGeom prst="rect">
            <a:avLst/>
          </a:prstGeom>
        </p:spPr>
      </p:pic>
      <p:pic>
        <p:nvPicPr>
          <p:cNvPr id="10" name="图片 9">
            <a:extLst>
              <a:ext uri="{FF2B5EF4-FFF2-40B4-BE49-F238E27FC236}">
                <a16:creationId xmlns:a16="http://schemas.microsoft.com/office/drawing/2014/main" id="{0120E062-93F6-43B7-8201-68B6FFBCD847}"/>
              </a:ext>
            </a:extLst>
          </p:cNvPr>
          <p:cNvPicPr>
            <a:picLocks noChangeAspect="1"/>
          </p:cNvPicPr>
          <p:nvPr/>
        </p:nvPicPr>
        <p:blipFill>
          <a:blip r:embed="rId3"/>
          <a:stretch>
            <a:fillRect/>
          </a:stretch>
        </p:blipFill>
        <p:spPr>
          <a:xfrm rot="16200000">
            <a:off x="5626665" y="292663"/>
            <a:ext cx="929640" cy="12201034"/>
          </a:xfrm>
          <a:prstGeom prst="rect">
            <a:avLst/>
          </a:prstGeom>
        </p:spPr>
      </p:pic>
      <p:sp>
        <p:nvSpPr>
          <p:cNvPr id="9" name="Rectangle 8">
            <a:extLst>
              <a:ext uri="{FF2B5EF4-FFF2-40B4-BE49-F238E27FC236}">
                <a16:creationId xmlns:a16="http://schemas.microsoft.com/office/drawing/2014/main" id="{2F33F7C8-FD22-4944-8E24-7DFB9345AE7B}"/>
              </a:ext>
            </a:extLst>
          </p:cNvPr>
          <p:cNvSpPr/>
          <p:nvPr/>
        </p:nvSpPr>
        <p:spPr>
          <a:xfrm>
            <a:off x="-9378" y="1755883"/>
            <a:ext cx="12201035" cy="3968262"/>
          </a:xfrm>
          <a:prstGeom prst="rect">
            <a:avLst/>
          </a:prstGeom>
          <a:gradFill>
            <a:gsLst>
              <a:gs pos="0">
                <a:srgbClr val="11598B"/>
              </a:gs>
              <a:gs pos="100000">
                <a:srgbClr val="0BB6AD">
                  <a:alpha val="70000"/>
                </a:srgb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图片 6">
            <a:extLst>
              <a:ext uri="{FF2B5EF4-FFF2-40B4-BE49-F238E27FC236}">
                <a16:creationId xmlns:a16="http://schemas.microsoft.com/office/drawing/2014/main" id="{24264F32-54AA-4E4D-B0A6-6D330BE00BEB}"/>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r="-74"/>
          <a:stretch/>
        </p:blipFill>
        <p:spPr>
          <a:xfrm>
            <a:off x="-9034" y="-12529"/>
            <a:ext cx="12200691" cy="1096611"/>
          </a:xfrm>
          <a:prstGeom prst="rect">
            <a:avLst/>
          </a:prstGeom>
        </p:spPr>
      </p:pic>
      <p:sp>
        <p:nvSpPr>
          <p:cNvPr id="4" name="Rectangle 24">
            <a:extLst>
              <a:ext uri="{FF2B5EF4-FFF2-40B4-BE49-F238E27FC236}">
                <a16:creationId xmlns:a16="http://schemas.microsoft.com/office/drawing/2014/main" id="{5C0EC92A-F5BB-4EFE-B418-37E3EF91934C}"/>
              </a:ext>
            </a:extLst>
          </p:cNvPr>
          <p:cNvSpPr/>
          <p:nvPr/>
        </p:nvSpPr>
        <p:spPr>
          <a:xfrm>
            <a:off x="-9034" y="-12297"/>
            <a:ext cx="12201034" cy="1096611"/>
          </a:xfrm>
          <a:prstGeom prst="rect">
            <a:avLst/>
          </a:prstGeom>
          <a:gradFill flip="none" rotWithShape="1">
            <a:gsLst>
              <a:gs pos="0">
                <a:srgbClr val="11598B"/>
              </a:gs>
              <a:gs pos="100000">
                <a:srgbClr val="0BB6AD">
                  <a:alpha val="7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矩形 17">
            <a:extLst>
              <a:ext uri="{FF2B5EF4-FFF2-40B4-BE49-F238E27FC236}">
                <a16:creationId xmlns:a16="http://schemas.microsoft.com/office/drawing/2014/main" id="{5506E9C9-E3DA-4B15-B98B-EED045C52955}"/>
              </a:ext>
            </a:extLst>
          </p:cNvPr>
          <p:cNvSpPr/>
          <p:nvPr/>
        </p:nvSpPr>
        <p:spPr>
          <a:xfrm>
            <a:off x="1231116" y="254171"/>
            <a:ext cx="8821628" cy="584775"/>
          </a:xfrm>
          <a:prstGeom prst="rect">
            <a:avLst/>
          </a:prstGeom>
        </p:spPr>
        <p:txBody>
          <a:bodyPr wrap="square">
            <a:spAutoFit/>
          </a:bodyPr>
          <a:lstStyle/>
          <a:p>
            <a:r>
              <a:rPr lang="zh-CN" altLang="en-US" sz="3200" b="1" dirty="0">
                <a:solidFill>
                  <a:schemeClr val="bg1"/>
                </a:solidFill>
                <a:latin typeface="微软雅黑" panose="020B0503020204020204" pitchFamily="34" charset="-122"/>
                <a:ea typeface="微软雅黑" panose="020B0503020204020204" pitchFamily="34" charset="-122"/>
              </a:rPr>
              <a:t>选择课程及转学分</a:t>
            </a:r>
          </a:p>
        </p:txBody>
      </p:sp>
      <p:pic>
        <p:nvPicPr>
          <p:cNvPr id="6" name="Picture 3">
            <a:extLst>
              <a:ext uri="{FF2B5EF4-FFF2-40B4-BE49-F238E27FC236}">
                <a16:creationId xmlns:a16="http://schemas.microsoft.com/office/drawing/2014/main" id="{35418ACA-3F3C-4105-AD89-C99065F5A527}"/>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a:fillRect/>
          </a:stretch>
        </p:blipFill>
        <p:spPr>
          <a:xfrm>
            <a:off x="380280" y="191452"/>
            <a:ext cx="725473" cy="688648"/>
          </a:xfrm>
          <a:prstGeom prst="rect">
            <a:avLst/>
          </a:prstGeom>
        </p:spPr>
      </p:pic>
      <p:sp>
        <p:nvSpPr>
          <p:cNvPr id="15" name="TextBox 14">
            <a:extLst>
              <a:ext uri="{FF2B5EF4-FFF2-40B4-BE49-F238E27FC236}">
                <a16:creationId xmlns:a16="http://schemas.microsoft.com/office/drawing/2014/main" id="{08E40C9E-1778-40EA-942E-3A5F28A78499}"/>
              </a:ext>
            </a:extLst>
          </p:cNvPr>
          <p:cNvSpPr txBox="1"/>
          <p:nvPr/>
        </p:nvSpPr>
        <p:spPr>
          <a:xfrm>
            <a:off x="851298" y="1999672"/>
            <a:ext cx="7687732" cy="581057"/>
          </a:xfrm>
          <a:prstGeom prst="rect">
            <a:avLst/>
          </a:prstGeom>
          <a:noFill/>
        </p:spPr>
        <p:txBody>
          <a:bodyPr wrap="square" rtlCol="0">
            <a:spAutoFit/>
          </a:bodyPr>
          <a:lstStyle/>
          <a:p>
            <a:pPr algn="just">
              <a:lnSpc>
                <a:spcPct val="150000"/>
              </a:lnSpc>
              <a:spcBef>
                <a:spcPts val="800"/>
              </a:spcBef>
            </a:pPr>
            <a:r>
              <a:rPr lang="en-US" altLang="zh-CN" sz="24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1. </a:t>
            </a:r>
            <a:r>
              <a:rPr lang="zh-CN" altLang="en-US" sz="24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选择未在</a:t>
            </a:r>
            <a:r>
              <a:rPr lang="en-US" altLang="zh-CN" sz="24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UIC</a:t>
            </a:r>
            <a:r>
              <a:rPr lang="zh-CN" altLang="en-US" sz="24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修读过的课程</a:t>
            </a:r>
            <a:r>
              <a:rPr lang="en-US" altLang="zh-CN" sz="24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 </a:t>
            </a:r>
          </a:p>
        </p:txBody>
      </p:sp>
      <p:pic>
        <p:nvPicPr>
          <p:cNvPr id="11" name="圖形 10">
            <a:extLst>
              <a:ext uri="{FF2B5EF4-FFF2-40B4-BE49-F238E27FC236}">
                <a16:creationId xmlns:a16="http://schemas.microsoft.com/office/drawing/2014/main" id="{6050511D-D501-B052-A6CD-958C963895C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726556" y="6090239"/>
            <a:ext cx="3307698" cy="607537"/>
          </a:xfrm>
          <a:prstGeom prst="rect">
            <a:avLst/>
          </a:prstGeom>
        </p:spPr>
      </p:pic>
      <p:sp>
        <p:nvSpPr>
          <p:cNvPr id="16" name="TextBox 15">
            <a:extLst>
              <a:ext uri="{FF2B5EF4-FFF2-40B4-BE49-F238E27FC236}">
                <a16:creationId xmlns:a16="http://schemas.microsoft.com/office/drawing/2014/main" id="{BE3B01D2-AC69-4ED6-84F5-AFC0A061AF31}"/>
              </a:ext>
            </a:extLst>
          </p:cNvPr>
          <p:cNvSpPr txBox="1"/>
          <p:nvPr/>
        </p:nvSpPr>
        <p:spPr>
          <a:xfrm>
            <a:off x="798800" y="2790836"/>
            <a:ext cx="7687732" cy="581057"/>
          </a:xfrm>
          <a:prstGeom prst="rect">
            <a:avLst/>
          </a:prstGeom>
          <a:noFill/>
        </p:spPr>
        <p:txBody>
          <a:bodyPr wrap="square" rtlCol="0">
            <a:spAutoFit/>
          </a:bodyPr>
          <a:lstStyle/>
          <a:p>
            <a:pPr algn="just">
              <a:lnSpc>
                <a:spcPct val="150000"/>
              </a:lnSpc>
              <a:spcBef>
                <a:spcPts val="800"/>
              </a:spcBef>
            </a:pPr>
            <a:r>
              <a:rPr lang="en-US" altLang="zh-CN" sz="24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2. </a:t>
            </a:r>
            <a:r>
              <a:rPr lang="zh-CN" altLang="en-US" sz="24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选择已在</a:t>
            </a:r>
            <a:r>
              <a:rPr lang="en-US" altLang="zh-CN" sz="24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UIC</a:t>
            </a:r>
            <a:r>
              <a:rPr lang="zh-CN" altLang="en-US" sz="24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修读过，但获得</a:t>
            </a:r>
            <a:r>
              <a:rPr lang="en-US" altLang="zh-CN" sz="24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F</a:t>
            </a:r>
            <a:r>
              <a:rPr lang="zh-CN" altLang="en-US" sz="24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或</a:t>
            </a:r>
            <a:r>
              <a:rPr lang="en-US" altLang="zh-CN" sz="24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U</a:t>
            </a:r>
            <a:r>
              <a:rPr lang="zh-CN" altLang="en-US" sz="24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成绩的课程</a:t>
            </a:r>
            <a:r>
              <a:rPr lang="en-US" altLang="zh-CN" sz="24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 </a:t>
            </a:r>
          </a:p>
        </p:txBody>
      </p:sp>
      <p:sp>
        <p:nvSpPr>
          <p:cNvPr id="17" name="TextBox 16">
            <a:extLst>
              <a:ext uri="{FF2B5EF4-FFF2-40B4-BE49-F238E27FC236}">
                <a16:creationId xmlns:a16="http://schemas.microsoft.com/office/drawing/2014/main" id="{4617411C-82E6-44C7-B647-7A50E4BDD8C6}"/>
              </a:ext>
            </a:extLst>
          </p:cNvPr>
          <p:cNvSpPr txBox="1"/>
          <p:nvPr/>
        </p:nvSpPr>
        <p:spPr>
          <a:xfrm>
            <a:off x="808186" y="3610634"/>
            <a:ext cx="7687732" cy="581057"/>
          </a:xfrm>
          <a:prstGeom prst="rect">
            <a:avLst/>
          </a:prstGeom>
          <a:noFill/>
        </p:spPr>
        <p:txBody>
          <a:bodyPr wrap="square" rtlCol="0">
            <a:spAutoFit/>
          </a:bodyPr>
          <a:lstStyle/>
          <a:p>
            <a:pPr algn="just">
              <a:lnSpc>
                <a:spcPct val="150000"/>
              </a:lnSpc>
              <a:spcBef>
                <a:spcPts val="800"/>
              </a:spcBef>
            </a:pPr>
            <a:r>
              <a:rPr lang="en-US" altLang="zh-CN" sz="24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3. </a:t>
            </a:r>
            <a:r>
              <a:rPr lang="zh-CN" altLang="en-US" sz="24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选择已在</a:t>
            </a:r>
            <a:r>
              <a:rPr lang="en-US" altLang="zh-CN" sz="24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UIC</a:t>
            </a:r>
            <a:r>
              <a:rPr lang="zh-CN" altLang="en-US" sz="24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修读过，且获得</a:t>
            </a:r>
            <a:r>
              <a:rPr lang="en-US" altLang="zh-CN" sz="24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D</a:t>
            </a:r>
            <a:r>
              <a:rPr lang="zh-CN" altLang="en-US" sz="24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或以上成绩的课程</a:t>
            </a:r>
            <a:r>
              <a:rPr lang="en-US" altLang="zh-CN" sz="24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 </a:t>
            </a:r>
          </a:p>
        </p:txBody>
      </p:sp>
      <p:sp>
        <p:nvSpPr>
          <p:cNvPr id="19" name="Arrow: Right 18">
            <a:extLst>
              <a:ext uri="{FF2B5EF4-FFF2-40B4-BE49-F238E27FC236}">
                <a16:creationId xmlns:a16="http://schemas.microsoft.com/office/drawing/2014/main" id="{E7E9D856-D751-484C-88B2-D0D01DB4CE89}"/>
              </a:ext>
            </a:extLst>
          </p:cNvPr>
          <p:cNvSpPr/>
          <p:nvPr/>
        </p:nvSpPr>
        <p:spPr>
          <a:xfrm>
            <a:off x="5279822" y="2134012"/>
            <a:ext cx="3730226" cy="412845"/>
          </a:xfrm>
          <a:prstGeom prst="rightArrow">
            <a:avLst>
              <a:gd name="adj1" fmla="val 27851"/>
              <a:gd name="adj2" fmla="val 83223"/>
            </a:avLst>
          </a:prstGeom>
          <a:ln>
            <a:no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20" name="Arrow: Right 19">
            <a:extLst>
              <a:ext uri="{FF2B5EF4-FFF2-40B4-BE49-F238E27FC236}">
                <a16:creationId xmlns:a16="http://schemas.microsoft.com/office/drawing/2014/main" id="{93F7445C-598C-479C-9BBA-84B676DB37CA}"/>
              </a:ext>
            </a:extLst>
          </p:cNvPr>
          <p:cNvSpPr/>
          <p:nvPr/>
        </p:nvSpPr>
        <p:spPr>
          <a:xfrm>
            <a:off x="7489162" y="2956601"/>
            <a:ext cx="1434582" cy="412845"/>
          </a:xfrm>
          <a:prstGeom prst="rightArrow">
            <a:avLst>
              <a:gd name="adj1" fmla="val 27851"/>
              <a:gd name="adj2" fmla="val 83223"/>
            </a:avLst>
          </a:prstGeom>
          <a:ln>
            <a:no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sz="2800" dirty="0"/>
          </a:p>
        </p:txBody>
      </p:sp>
      <p:sp>
        <p:nvSpPr>
          <p:cNvPr id="21" name="Arrow: Right 20">
            <a:extLst>
              <a:ext uri="{FF2B5EF4-FFF2-40B4-BE49-F238E27FC236}">
                <a16:creationId xmlns:a16="http://schemas.microsoft.com/office/drawing/2014/main" id="{52C5781C-20AA-40E3-8252-A7AF84FB4A3D}"/>
              </a:ext>
            </a:extLst>
          </p:cNvPr>
          <p:cNvSpPr/>
          <p:nvPr/>
        </p:nvSpPr>
        <p:spPr>
          <a:xfrm>
            <a:off x="7896225" y="3756883"/>
            <a:ext cx="1027599" cy="412845"/>
          </a:xfrm>
          <a:prstGeom prst="rightArrow">
            <a:avLst>
              <a:gd name="adj1" fmla="val 27851"/>
              <a:gd name="adj2" fmla="val 83223"/>
            </a:avLst>
          </a:prstGeom>
          <a:ln>
            <a:no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22" name="TextBox 21">
            <a:extLst>
              <a:ext uri="{FF2B5EF4-FFF2-40B4-BE49-F238E27FC236}">
                <a16:creationId xmlns:a16="http://schemas.microsoft.com/office/drawing/2014/main" id="{55C05124-F528-4B2D-907D-23FF1800968C}"/>
              </a:ext>
            </a:extLst>
          </p:cNvPr>
          <p:cNvSpPr txBox="1"/>
          <p:nvPr/>
        </p:nvSpPr>
        <p:spPr>
          <a:xfrm>
            <a:off x="8976243" y="1965795"/>
            <a:ext cx="3058009" cy="581057"/>
          </a:xfrm>
          <a:prstGeom prst="rect">
            <a:avLst/>
          </a:prstGeom>
          <a:noFill/>
        </p:spPr>
        <p:txBody>
          <a:bodyPr wrap="square" rtlCol="0">
            <a:spAutoFit/>
          </a:bodyPr>
          <a:lstStyle/>
          <a:p>
            <a:pPr algn="just">
              <a:lnSpc>
                <a:spcPct val="150000"/>
              </a:lnSpc>
              <a:spcBef>
                <a:spcPts val="800"/>
              </a:spcBef>
            </a:pPr>
            <a:r>
              <a:rPr lang="zh-CN" altLang="en-US" sz="24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可正常报名注册课程</a:t>
            </a:r>
            <a:endParaRPr lang="en-US" altLang="zh-CN" sz="24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23" name="TextBox 22">
            <a:extLst>
              <a:ext uri="{FF2B5EF4-FFF2-40B4-BE49-F238E27FC236}">
                <a16:creationId xmlns:a16="http://schemas.microsoft.com/office/drawing/2014/main" id="{7829536B-F37A-43DA-B2D6-F8721E6B7A52}"/>
              </a:ext>
            </a:extLst>
          </p:cNvPr>
          <p:cNvSpPr txBox="1"/>
          <p:nvPr/>
        </p:nvSpPr>
        <p:spPr>
          <a:xfrm>
            <a:off x="8923744" y="2801919"/>
            <a:ext cx="3163005" cy="581057"/>
          </a:xfrm>
          <a:prstGeom prst="rect">
            <a:avLst/>
          </a:prstGeom>
          <a:noFill/>
        </p:spPr>
        <p:txBody>
          <a:bodyPr wrap="square" rtlCol="0">
            <a:spAutoFit/>
          </a:bodyPr>
          <a:lstStyle/>
          <a:p>
            <a:pPr algn="just">
              <a:lnSpc>
                <a:spcPct val="150000"/>
              </a:lnSpc>
              <a:spcBef>
                <a:spcPts val="800"/>
              </a:spcBef>
            </a:pPr>
            <a:r>
              <a:rPr lang="zh-CN" altLang="en-US" sz="24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可正常报名注册课程*</a:t>
            </a:r>
            <a:endParaRPr lang="en-US" altLang="zh-CN" sz="24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24" name="TextBox 23">
            <a:extLst>
              <a:ext uri="{FF2B5EF4-FFF2-40B4-BE49-F238E27FC236}">
                <a16:creationId xmlns:a16="http://schemas.microsoft.com/office/drawing/2014/main" id="{AD47AC93-2C7A-446E-9E64-4EC90688E352}"/>
              </a:ext>
            </a:extLst>
          </p:cNvPr>
          <p:cNvSpPr txBox="1"/>
          <p:nvPr/>
        </p:nvSpPr>
        <p:spPr>
          <a:xfrm>
            <a:off x="8845094" y="3660792"/>
            <a:ext cx="3294153" cy="1179810"/>
          </a:xfrm>
          <a:prstGeom prst="rect">
            <a:avLst/>
          </a:prstGeom>
          <a:noFill/>
        </p:spPr>
        <p:txBody>
          <a:bodyPr wrap="square" rtlCol="0">
            <a:spAutoFit/>
          </a:bodyPr>
          <a:lstStyle/>
          <a:p>
            <a:pPr algn="just">
              <a:spcBef>
                <a:spcPts val="800"/>
              </a:spcBef>
            </a:pPr>
            <a:r>
              <a:rPr lang="zh-CN" altLang="en-US" sz="2400" b="1"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不可报名</a:t>
            </a:r>
            <a:r>
              <a:rPr lang="zh-CN" altLang="en-US" sz="24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注册相同课程</a:t>
            </a:r>
            <a:endParaRPr lang="en-US" altLang="zh-CN" sz="24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a:p>
            <a:pPr algn="just">
              <a:spcBef>
                <a:spcPts val="800"/>
              </a:spcBef>
            </a:pPr>
            <a:r>
              <a:rPr lang="en-US" altLang="zh-CN" sz="20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a:t>
            </a:r>
            <a:r>
              <a:rPr lang="zh-CN" altLang="en-US" sz="20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即使报名在资格审查时也会被取消</a:t>
            </a:r>
            <a:r>
              <a:rPr lang="en-US" altLang="zh-CN" sz="20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a:t>
            </a:r>
          </a:p>
        </p:txBody>
      </p:sp>
      <p:sp>
        <p:nvSpPr>
          <p:cNvPr id="25" name="TextBox 24">
            <a:extLst>
              <a:ext uri="{FF2B5EF4-FFF2-40B4-BE49-F238E27FC236}">
                <a16:creationId xmlns:a16="http://schemas.microsoft.com/office/drawing/2014/main" id="{BCDEEC11-0071-4351-8D07-8DF154E9C3C8}"/>
              </a:ext>
            </a:extLst>
          </p:cNvPr>
          <p:cNvSpPr txBox="1"/>
          <p:nvPr/>
        </p:nvSpPr>
        <p:spPr>
          <a:xfrm>
            <a:off x="380280" y="2319160"/>
            <a:ext cx="553998" cy="2554545"/>
          </a:xfrm>
          <a:prstGeom prst="rect">
            <a:avLst/>
          </a:prstGeom>
          <a:noFill/>
        </p:spPr>
        <p:txBody>
          <a:bodyPr vert="eaVert" wrap="none" rtlCol="0">
            <a:spAutoFit/>
          </a:bodyPr>
          <a:lstStyle/>
          <a:p>
            <a:r>
              <a:rPr lang="zh-CN" altLang="en-US" sz="24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三种课程选择情况</a:t>
            </a:r>
            <a:endParaRPr lang="en-US" sz="24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27" name="TextBox 26">
            <a:extLst>
              <a:ext uri="{FF2B5EF4-FFF2-40B4-BE49-F238E27FC236}">
                <a16:creationId xmlns:a16="http://schemas.microsoft.com/office/drawing/2014/main" id="{0CA0E9DE-797E-4608-BEFE-3EADFC3E9DE8}"/>
              </a:ext>
            </a:extLst>
          </p:cNvPr>
          <p:cNvSpPr txBox="1"/>
          <p:nvPr/>
        </p:nvSpPr>
        <p:spPr>
          <a:xfrm>
            <a:off x="2742550" y="4794711"/>
            <a:ext cx="5796480" cy="307777"/>
          </a:xfrm>
          <a:prstGeom prst="rect">
            <a:avLst/>
          </a:prstGeom>
          <a:noFill/>
        </p:spPr>
        <p:txBody>
          <a:bodyPr wrap="square" rtlCol="0">
            <a:spAutoFit/>
          </a:bodyPr>
          <a:lstStyle/>
          <a:p>
            <a:r>
              <a:rPr lang="zh-CN" altLang="en-US" sz="14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*学分将只计算一次，</a:t>
            </a:r>
            <a:r>
              <a:rPr lang="en-US" altLang="zh-CN" sz="1400" dirty="0" err="1">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cGPA</a:t>
            </a:r>
            <a:r>
              <a:rPr lang="zh-CN" altLang="en-US" sz="14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计算时将取两次成绩中较高的一次。</a:t>
            </a:r>
            <a:endParaRPr lang="en-US" sz="14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2" name="TextBox 1">
            <a:extLst>
              <a:ext uri="{FF2B5EF4-FFF2-40B4-BE49-F238E27FC236}">
                <a16:creationId xmlns:a16="http://schemas.microsoft.com/office/drawing/2014/main" id="{F3B7C65D-999B-41BC-A4D3-FBAF1A524B09}"/>
              </a:ext>
            </a:extLst>
          </p:cNvPr>
          <p:cNvSpPr txBox="1"/>
          <p:nvPr/>
        </p:nvSpPr>
        <p:spPr>
          <a:xfrm>
            <a:off x="2742549" y="5197164"/>
            <a:ext cx="6102545" cy="307777"/>
          </a:xfrm>
          <a:prstGeom prst="rect">
            <a:avLst/>
          </a:prstGeom>
          <a:noFill/>
        </p:spPr>
        <p:txBody>
          <a:bodyPr wrap="square" rtlCol="0">
            <a:spAutoFit/>
          </a:bodyPr>
          <a:lstStyle/>
          <a:p>
            <a:r>
              <a:rPr lang="zh-CN" altLang="en-US" sz="14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*具体转学分相关事宜请联系教务处焦老师，</a:t>
            </a:r>
            <a:r>
              <a:rPr lang="en-US" altLang="zh-CN" sz="14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Tel</a:t>
            </a:r>
            <a:r>
              <a:rPr lang="zh-CN" altLang="en-US" sz="14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a:t>
            </a:r>
            <a:r>
              <a:rPr lang="en-US" altLang="zh-CN" sz="14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0756-36</a:t>
            </a:r>
            <a:r>
              <a:rPr lang="en-US" sz="14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20832</a:t>
            </a:r>
          </a:p>
        </p:txBody>
      </p:sp>
    </p:spTree>
    <p:extLst>
      <p:ext uri="{BB962C8B-B14F-4D97-AF65-F5344CB8AC3E}">
        <p14:creationId xmlns:p14="http://schemas.microsoft.com/office/powerpoint/2010/main" val="2641223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1+#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1+#ppt_w/2"/>
                                          </p:val>
                                        </p:tav>
                                        <p:tav tm="100000">
                                          <p:val>
                                            <p:strVal val="#ppt_x"/>
                                          </p:val>
                                        </p:tav>
                                      </p:tavLst>
                                    </p:anim>
                                    <p:anim calcmode="lin" valueType="num">
                                      <p:cBhvr additive="base">
                                        <p:cTn id="12" dur="500" fill="hold"/>
                                        <p:tgtEl>
                                          <p:spTgt spid="15"/>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500" fill="hold"/>
                                        <p:tgtEl>
                                          <p:spTgt spid="16"/>
                                        </p:tgtEl>
                                        <p:attrNameLst>
                                          <p:attrName>ppt_x</p:attrName>
                                        </p:attrNameLst>
                                      </p:cBhvr>
                                      <p:tavLst>
                                        <p:tav tm="0">
                                          <p:val>
                                            <p:strVal val="1+#ppt_w/2"/>
                                          </p:val>
                                        </p:tav>
                                        <p:tav tm="100000">
                                          <p:val>
                                            <p:strVal val="#ppt_x"/>
                                          </p:val>
                                        </p:tav>
                                      </p:tavLst>
                                    </p:anim>
                                    <p:anim calcmode="lin" valueType="num">
                                      <p:cBhvr additive="base">
                                        <p:cTn id="16" dur="500" fill="hold"/>
                                        <p:tgtEl>
                                          <p:spTgt spid="16"/>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fill="hold"/>
                                        <p:tgtEl>
                                          <p:spTgt spid="17"/>
                                        </p:tgtEl>
                                        <p:attrNameLst>
                                          <p:attrName>ppt_x</p:attrName>
                                        </p:attrNameLst>
                                      </p:cBhvr>
                                      <p:tavLst>
                                        <p:tav tm="0">
                                          <p:val>
                                            <p:strVal val="1+#ppt_w/2"/>
                                          </p:val>
                                        </p:tav>
                                        <p:tav tm="100000">
                                          <p:val>
                                            <p:strVal val="#ppt_x"/>
                                          </p:val>
                                        </p:tav>
                                      </p:tavLst>
                                    </p:anim>
                                    <p:anim calcmode="lin" valueType="num">
                                      <p:cBhvr additive="base">
                                        <p:cTn id="20" dur="500" fill="hold"/>
                                        <p:tgtEl>
                                          <p:spTgt spid="17"/>
                                        </p:tgtEl>
                                        <p:attrNameLst>
                                          <p:attrName>ppt_y</p:attrName>
                                        </p:attrNameLst>
                                      </p:cBhvr>
                                      <p:tavLst>
                                        <p:tav tm="0">
                                          <p:val>
                                            <p:strVal val="#ppt_y"/>
                                          </p:val>
                                        </p:tav>
                                        <p:tav tm="100000">
                                          <p:val>
                                            <p:strVal val="#ppt_y"/>
                                          </p:val>
                                        </p:tav>
                                      </p:tavLst>
                                    </p:anim>
                                  </p:childTnLst>
                                </p:cTn>
                              </p:par>
                              <p:par>
                                <p:cTn id="21" presetID="2" presetClass="entr" presetSubtype="2"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anim calcmode="lin" valueType="num">
                                      <p:cBhvr additive="base">
                                        <p:cTn id="23" dur="500" fill="hold"/>
                                        <p:tgtEl>
                                          <p:spTgt spid="22"/>
                                        </p:tgtEl>
                                        <p:attrNameLst>
                                          <p:attrName>ppt_x</p:attrName>
                                        </p:attrNameLst>
                                      </p:cBhvr>
                                      <p:tavLst>
                                        <p:tav tm="0">
                                          <p:val>
                                            <p:strVal val="1+#ppt_w/2"/>
                                          </p:val>
                                        </p:tav>
                                        <p:tav tm="100000">
                                          <p:val>
                                            <p:strVal val="#ppt_x"/>
                                          </p:val>
                                        </p:tav>
                                      </p:tavLst>
                                    </p:anim>
                                    <p:anim calcmode="lin" valueType="num">
                                      <p:cBhvr additive="base">
                                        <p:cTn id="24" dur="500" fill="hold"/>
                                        <p:tgtEl>
                                          <p:spTgt spid="22"/>
                                        </p:tgtEl>
                                        <p:attrNameLst>
                                          <p:attrName>ppt_y</p:attrName>
                                        </p:attrNameLst>
                                      </p:cBhvr>
                                      <p:tavLst>
                                        <p:tav tm="0">
                                          <p:val>
                                            <p:strVal val="#ppt_y"/>
                                          </p:val>
                                        </p:tav>
                                        <p:tav tm="100000">
                                          <p:val>
                                            <p:strVal val="#ppt_y"/>
                                          </p:val>
                                        </p:tav>
                                      </p:tavLst>
                                    </p:anim>
                                  </p:childTnLst>
                                </p:cTn>
                              </p:par>
                              <p:par>
                                <p:cTn id="25" presetID="2" presetClass="entr" presetSubtype="2" fill="hold" grpId="0" nodeType="withEffect">
                                  <p:stCondLst>
                                    <p:cond delay="0"/>
                                  </p:stCondLst>
                                  <p:childTnLst>
                                    <p:set>
                                      <p:cBhvr>
                                        <p:cTn id="26" dur="1" fill="hold">
                                          <p:stCondLst>
                                            <p:cond delay="0"/>
                                          </p:stCondLst>
                                        </p:cTn>
                                        <p:tgtEl>
                                          <p:spTgt spid="23"/>
                                        </p:tgtEl>
                                        <p:attrNameLst>
                                          <p:attrName>style.visibility</p:attrName>
                                        </p:attrNameLst>
                                      </p:cBhvr>
                                      <p:to>
                                        <p:strVal val="visible"/>
                                      </p:to>
                                    </p:set>
                                    <p:anim calcmode="lin" valueType="num">
                                      <p:cBhvr additive="base">
                                        <p:cTn id="27" dur="500" fill="hold"/>
                                        <p:tgtEl>
                                          <p:spTgt spid="23"/>
                                        </p:tgtEl>
                                        <p:attrNameLst>
                                          <p:attrName>ppt_x</p:attrName>
                                        </p:attrNameLst>
                                      </p:cBhvr>
                                      <p:tavLst>
                                        <p:tav tm="0">
                                          <p:val>
                                            <p:strVal val="1+#ppt_w/2"/>
                                          </p:val>
                                        </p:tav>
                                        <p:tav tm="100000">
                                          <p:val>
                                            <p:strVal val="#ppt_x"/>
                                          </p:val>
                                        </p:tav>
                                      </p:tavLst>
                                    </p:anim>
                                    <p:anim calcmode="lin" valueType="num">
                                      <p:cBhvr additive="base">
                                        <p:cTn id="28" dur="500" fill="hold"/>
                                        <p:tgtEl>
                                          <p:spTgt spid="23"/>
                                        </p:tgtEl>
                                        <p:attrNameLst>
                                          <p:attrName>ppt_y</p:attrName>
                                        </p:attrNameLst>
                                      </p:cBhvr>
                                      <p:tavLst>
                                        <p:tav tm="0">
                                          <p:val>
                                            <p:strVal val="#ppt_y"/>
                                          </p:val>
                                        </p:tav>
                                        <p:tav tm="100000">
                                          <p:val>
                                            <p:strVal val="#ppt_y"/>
                                          </p:val>
                                        </p:tav>
                                      </p:tavLst>
                                    </p:anim>
                                  </p:childTnLst>
                                </p:cTn>
                              </p:par>
                              <p:par>
                                <p:cTn id="29" presetID="2" presetClass="entr" presetSubtype="2" fill="hold" grpId="0"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additive="base">
                                        <p:cTn id="31" dur="500" fill="hold"/>
                                        <p:tgtEl>
                                          <p:spTgt spid="24"/>
                                        </p:tgtEl>
                                        <p:attrNameLst>
                                          <p:attrName>ppt_x</p:attrName>
                                        </p:attrNameLst>
                                      </p:cBhvr>
                                      <p:tavLst>
                                        <p:tav tm="0">
                                          <p:val>
                                            <p:strVal val="1+#ppt_w/2"/>
                                          </p:val>
                                        </p:tav>
                                        <p:tav tm="100000">
                                          <p:val>
                                            <p:strVal val="#ppt_x"/>
                                          </p:val>
                                        </p:tav>
                                      </p:tavLst>
                                    </p:anim>
                                    <p:anim calcmode="lin" valueType="num">
                                      <p:cBhvr additive="base">
                                        <p:cTn id="32" dur="500" fill="hold"/>
                                        <p:tgtEl>
                                          <p:spTgt spid="2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5" grpId="0"/>
      <p:bldP spid="16" grpId="0"/>
      <p:bldP spid="17" grpId="0"/>
      <p:bldP spid="22" grpId="0"/>
      <p:bldP spid="23" grpId="0"/>
      <p:bldP spid="2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4175760" y="1271270"/>
            <a:ext cx="7639685" cy="1074420"/>
          </a:xfrm>
          <a:prstGeom prst="rect">
            <a:avLst/>
          </a:prstGeom>
          <a:solidFill>
            <a:srgbClr val="DFC094">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图片 6"/>
          <p:cNvPicPr>
            <a:picLocks noChangeAspect="1"/>
          </p:cNvPicPr>
          <p:nvPr/>
        </p:nvPicPr>
        <p:blipFill rotWithShape="1">
          <a:blip r:embed="rId2" cstate="print"/>
          <a:srcRect r="-74"/>
          <a:stretch>
            <a:fillRect/>
          </a:stretch>
        </p:blipFill>
        <p:spPr>
          <a:xfrm>
            <a:off x="-9034" y="-12529"/>
            <a:ext cx="12200691" cy="1096611"/>
          </a:xfrm>
          <a:prstGeom prst="rect">
            <a:avLst/>
          </a:prstGeom>
        </p:spPr>
      </p:pic>
      <p:sp>
        <p:nvSpPr>
          <p:cNvPr id="10" name="î$ḻiḋe"/>
          <p:cNvSpPr txBox="1"/>
          <p:nvPr/>
        </p:nvSpPr>
        <p:spPr>
          <a:xfrm>
            <a:off x="4117340" y="1350010"/>
            <a:ext cx="4994275" cy="1363345"/>
          </a:xfrm>
          <a:prstGeom prst="rect">
            <a:avLst/>
          </a:prstGeom>
          <a:noFill/>
        </p:spPr>
        <p:txBody>
          <a:bodyPr wrap="none" lIns="144000" tIns="0" rIns="0" bIns="0" anchor="ctr" anchorCtr="0">
            <a:normAutofit/>
          </a:bodyPr>
          <a:lstStyle/>
          <a:p>
            <a:pPr>
              <a:lnSpc>
                <a:spcPct val="125000"/>
              </a:lnSpc>
              <a:spcAft>
                <a:spcPts val="1200"/>
              </a:spcAft>
              <a:defRPr/>
            </a:pPr>
            <a:r>
              <a:rPr lang="zh-CN" altLang="en-US" dirty="0">
                <a:latin typeface="微软雅黑" panose="020B0503020204020204" charset="-122"/>
                <a:ea typeface="微软雅黑" panose="020B0503020204020204" charset="-122"/>
              </a:rPr>
              <a:t>参加暑期课程的同学将安排入住香港浸会大学赛马会创意校园</a:t>
            </a:r>
            <a:r>
              <a:rPr lang="en-US" altLang="zh-CN" dirty="0">
                <a:latin typeface="微软雅黑" panose="020B0503020204020204" charset="-122"/>
                <a:ea typeface="微软雅黑" panose="020B0503020204020204" charset="-122"/>
              </a:rPr>
              <a:t>CARE</a:t>
            </a:r>
            <a:r>
              <a:rPr lang="zh-CN" altLang="en-US" dirty="0">
                <a:latin typeface="微软雅黑" panose="020B0503020204020204" charset="-122"/>
                <a:ea typeface="微软雅黑" panose="020B0503020204020204" charset="-122"/>
              </a:rPr>
              <a:t>舍堂村。</a:t>
            </a:r>
            <a:endParaRPr lang="en-US" altLang="zh-CN" dirty="0">
              <a:latin typeface="微软雅黑" panose="020B0503020204020204" charset="-122"/>
              <a:ea typeface="微软雅黑" panose="020B0503020204020204" charset="-122"/>
            </a:endParaRPr>
          </a:p>
          <a:p>
            <a:pPr>
              <a:lnSpc>
                <a:spcPct val="125000"/>
              </a:lnSpc>
              <a:spcAft>
                <a:spcPts val="1200"/>
              </a:spcAft>
              <a:defRPr/>
            </a:pPr>
            <a:r>
              <a:rPr lang="zh-CN" altLang="en-US" dirty="0">
                <a:latin typeface="微软雅黑" panose="020B0503020204020204" charset="-122"/>
                <a:ea typeface="微软雅黑" panose="020B0503020204020204" charset="-122"/>
              </a:rPr>
              <a:t>宿舍格局为两人一间的格局，两间四人共用盥洗室和浴室。</a:t>
            </a:r>
            <a:endParaRPr lang="en-US" altLang="zh-CN" dirty="0">
              <a:latin typeface="微软雅黑" panose="020B0503020204020204" charset="-122"/>
              <a:ea typeface="微软雅黑" panose="020B0503020204020204" charset="-122"/>
            </a:endParaRPr>
          </a:p>
          <a:p>
            <a:pPr>
              <a:lnSpc>
                <a:spcPct val="125000"/>
              </a:lnSpc>
              <a:spcAft>
                <a:spcPts val="1200"/>
              </a:spcAft>
              <a:defRPr/>
            </a:pPr>
            <a:endParaRPr lang="en-GB" altLang="zh-CN" dirty="0">
              <a:latin typeface="微软雅黑" panose="020B0503020204020204" charset="-122"/>
              <a:ea typeface="微软雅黑" panose="020B0503020204020204" charset="-122"/>
            </a:endParaRPr>
          </a:p>
        </p:txBody>
      </p:sp>
      <p:sp>
        <p:nvSpPr>
          <p:cNvPr id="11" name="Rectangle 24"/>
          <p:cNvSpPr/>
          <p:nvPr/>
        </p:nvSpPr>
        <p:spPr>
          <a:xfrm>
            <a:off x="-9034" y="-12297"/>
            <a:ext cx="12201034" cy="1096611"/>
          </a:xfrm>
          <a:prstGeom prst="rect">
            <a:avLst/>
          </a:prstGeom>
          <a:gradFill flip="none" rotWithShape="1">
            <a:gsLst>
              <a:gs pos="0">
                <a:srgbClr val="11598B"/>
              </a:gs>
              <a:gs pos="100000">
                <a:srgbClr val="0BB6AD">
                  <a:alpha val="7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矩形 17"/>
          <p:cNvSpPr/>
          <p:nvPr/>
        </p:nvSpPr>
        <p:spPr>
          <a:xfrm>
            <a:off x="1231116" y="254171"/>
            <a:ext cx="8821628" cy="584775"/>
          </a:xfrm>
          <a:prstGeom prst="rect">
            <a:avLst/>
          </a:prstGeom>
        </p:spPr>
        <p:txBody>
          <a:bodyPr wrap="square">
            <a:spAutoFit/>
          </a:bodyPr>
          <a:lstStyle/>
          <a:p>
            <a:r>
              <a:rPr lang="zh-CN" altLang="en-US" sz="3200" b="1" dirty="0">
                <a:solidFill>
                  <a:schemeClr val="bg1"/>
                </a:solidFill>
                <a:latin typeface="微软雅黑" panose="020B0503020204020204" charset="-122"/>
                <a:ea typeface="微软雅黑" panose="020B0503020204020204" charset="-122"/>
              </a:rPr>
              <a:t>住 宿</a:t>
            </a:r>
          </a:p>
        </p:txBody>
      </p:sp>
      <p:pic>
        <p:nvPicPr>
          <p:cNvPr id="13" name="Picture 3"/>
          <p:cNvPicPr>
            <a:picLocks noChangeAspect="1"/>
          </p:cNvPicPr>
          <p:nvPr/>
        </p:nvPicPr>
        <p:blipFill rotWithShape="1">
          <a:blip r:embed="rId3" cstate="screen"/>
          <a:srcRect/>
          <a:stretch>
            <a:fillRect/>
          </a:stretch>
        </p:blipFill>
        <p:spPr>
          <a:xfrm>
            <a:off x="380280" y="191452"/>
            <a:ext cx="725473" cy="688648"/>
          </a:xfrm>
          <a:prstGeom prst="rect">
            <a:avLst/>
          </a:prstGeom>
        </p:spPr>
      </p:pic>
      <p:cxnSp>
        <p:nvCxnSpPr>
          <p:cNvPr id="24" name="直接连接符 23"/>
          <p:cNvCxnSpPr/>
          <p:nvPr/>
        </p:nvCxnSpPr>
        <p:spPr>
          <a:xfrm>
            <a:off x="116882" y="1261750"/>
            <a:ext cx="680331" cy="0"/>
          </a:xfrm>
          <a:prstGeom prst="line">
            <a:avLst/>
          </a:prstGeom>
          <a:ln w="25400">
            <a:solidFill>
              <a:srgbClr val="DFC094"/>
            </a:solidFill>
          </a:ln>
        </p:spPr>
        <p:style>
          <a:lnRef idx="1">
            <a:schemeClr val="accent1"/>
          </a:lnRef>
          <a:fillRef idx="0">
            <a:schemeClr val="accent1"/>
          </a:fillRef>
          <a:effectRef idx="0">
            <a:schemeClr val="accent1"/>
          </a:effectRef>
          <a:fontRef idx="minor">
            <a:schemeClr val="tx1"/>
          </a:fontRef>
        </p:style>
      </p:cxnSp>
      <p:cxnSp>
        <p:nvCxnSpPr>
          <p:cNvPr id="25" name="直接连接符 24"/>
          <p:cNvCxnSpPr/>
          <p:nvPr/>
        </p:nvCxnSpPr>
        <p:spPr>
          <a:xfrm>
            <a:off x="116733" y="1271198"/>
            <a:ext cx="0" cy="573383"/>
          </a:xfrm>
          <a:prstGeom prst="line">
            <a:avLst/>
          </a:prstGeom>
          <a:ln w="25400">
            <a:solidFill>
              <a:srgbClr val="DFC094"/>
            </a:solidFill>
          </a:ln>
        </p:spPr>
        <p:style>
          <a:lnRef idx="1">
            <a:schemeClr val="accent1"/>
          </a:lnRef>
          <a:fillRef idx="0">
            <a:schemeClr val="accent1"/>
          </a:fillRef>
          <a:effectRef idx="0">
            <a:schemeClr val="accent1"/>
          </a:effectRef>
          <a:fontRef idx="minor">
            <a:schemeClr val="tx1"/>
          </a:fontRef>
        </p:style>
      </p:cxnSp>
      <p:cxnSp>
        <p:nvCxnSpPr>
          <p:cNvPr id="26" name="直接连接符 25"/>
          <p:cNvCxnSpPr/>
          <p:nvPr/>
        </p:nvCxnSpPr>
        <p:spPr>
          <a:xfrm>
            <a:off x="10781855" y="6788644"/>
            <a:ext cx="680331" cy="0"/>
          </a:xfrm>
          <a:prstGeom prst="line">
            <a:avLst/>
          </a:prstGeom>
          <a:ln w="25400">
            <a:solidFill>
              <a:srgbClr val="DFC094"/>
            </a:solidFill>
          </a:ln>
        </p:spPr>
        <p:style>
          <a:lnRef idx="1">
            <a:schemeClr val="accent1"/>
          </a:lnRef>
          <a:fillRef idx="0">
            <a:schemeClr val="accent1"/>
          </a:fillRef>
          <a:effectRef idx="0">
            <a:schemeClr val="accent1"/>
          </a:effectRef>
          <a:fontRef idx="minor">
            <a:schemeClr val="tx1"/>
          </a:fontRef>
        </p:style>
      </p:cxnSp>
      <p:cxnSp>
        <p:nvCxnSpPr>
          <p:cNvPr id="27" name="直接连接符 26"/>
          <p:cNvCxnSpPr/>
          <p:nvPr/>
        </p:nvCxnSpPr>
        <p:spPr>
          <a:xfrm>
            <a:off x="12051507" y="5972691"/>
            <a:ext cx="0" cy="573383"/>
          </a:xfrm>
          <a:prstGeom prst="line">
            <a:avLst/>
          </a:prstGeom>
          <a:ln w="25400">
            <a:solidFill>
              <a:srgbClr val="DFC094"/>
            </a:solidFill>
          </a:ln>
        </p:spPr>
        <p:style>
          <a:lnRef idx="1">
            <a:schemeClr val="accent1"/>
          </a:lnRef>
          <a:fillRef idx="0">
            <a:schemeClr val="accent1"/>
          </a:fillRef>
          <a:effectRef idx="0">
            <a:schemeClr val="accent1"/>
          </a:effectRef>
          <a:fontRef idx="minor">
            <a:schemeClr val="tx1"/>
          </a:fontRef>
        </p:style>
      </p:cxnSp>
      <p:pic>
        <p:nvPicPr>
          <p:cNvPr id="20" name="圖形 1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161404" y="264325"/>
            <a:ext cx="3418085" cy="627812"/>
          </a:xfrm>
          <a:prstGeom prst="rect">
            <a:avLst/>
          </a:prstGeom>
        </p:spPr>
      </p:pic>
      <p:pic>
        <p:nvPicPr>
          <p:cNvPr id="5" name="Picture 4"/>
          <p:cNvPicPr>
            <a:picLocks noChangeAspect="1"/>
          </p:cNvPicPr>
          <p:nvPr/>
        </p:nvPicPr>
        <p:blipFill rotWithShape="1">
          <a:blip r:embed="rId6" cstate="print">
            <a:extLst>
              <a:ext uri="{28A0092B-C50C-407E-A947-70E740481C1C}">
                <a14:useLocalDpi xmlns:a14="http://schemas.microsoft.com/office/drawing/2010/main" val="0"/>
              </a:ext>
            </a:extLst>
          </a:blip>
          <a:srcRect l="6075" t="21852" r="3704" b="4548"/>
          <a:stretch>
            <a:fillRect/>
          </a:stretch>
        </p:blipFill>
        <p:spPr>
          <a:xfrm>
            <a:off x="222250" y="1271270"/>
            <a:ext cx="3923030" cy="3200400"/>
          </a:xfrm>
          <a:prstGeom prst="rect">
            <a:avLst/>
          </a:prstGeom>
        </p:spPr>
      </p:pic>
      <p:pic>
        <p:nvPicPr>
          <p:cNvPr id="2" name="图片 1" descr="f3936c319b369b228d695c6b8cf1d821"/>
          <p:cNvPicPr>
            <a:picLocks noChangeAspect="1"/>
          </p:cNvPicPr>
          <p:nvPr/>
        </p:nvPicPr>
        <p:blipFill>
          <a:blip r:embed="rId7"/>
          <a:srcRect l="13745" r="11745"/>
          <a:stretch>
            <a:fillRect/>
          </a:stretch>
        </p:blipFill>
        <p:spPr>
          <a:xfrm>
            <a:off x="4201795" y="2358390"/>
            <a:ext cx="7611745" cy="4372610"/>
          </a:xfrm>
          <a:prstGeom prst="rect">
            <a:avLst/>
          </a:prstGeom>
        </p:spPr>
      </p:pic>
      <p:pic>
        <p:nvPicPr>
          <p:cNvPr id="3" name="图片 2" descr="2024.12.09_10.48.07"/>
          <p:cNvPicPr>
            <a:picLocks noChangeAspect="1"/>
          </p:cNvPicPr>
          <p:nvPr/>
        </p:nvPicPr>
        <p:blipFill>
          <a:blip r:embed="rId8"/>
          <a:srcRect l="15505" t="-1873" r="18354" b="1642"/>
          <a:stretch>
            <a:fillRect/>
          </a:stretch>
        </p:blipFill>
        <p:spPr>
          <a:xfrm>
            <a:off x="222250" y="4181475"/>
            <a:ext cx="3923030" cy="25463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1+#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1+#ppt_w/2"/>
                                          </p:val>
                                        </p:tav>
                                        <p:tav tm="100000">
                                          <p:val>
                                            <p:strVal val="#ppt_x"/>
                                          </p:val>
                                        </p:tav>
                                      </p:tavLst>
                                    </p:anim>
                                    <p:anim calcmode="lin" valueType="num">
                                      <p:cBhvr additive="base">
                                        <p:cTn id="12"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ldLvl="0" animBg="1"/>
      <p:bldP spid="10"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Calibri Light"/>
        <a:ea typeface="微软雅黑"/>
        <a:cs typeface=""/>
      </a:majorFont>
      <a:minorFont>
        <a:latin typeface="Calibri"/>
        <a:ea typeface="新宋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otalTime>112</TotalTime>
  <Words>1607</Words>
  <Application>Microsoft Office PowerPoint</Application>
  <PresentationFormat>Widescreen</PresentationFormat>
  <Paragraphs>264</Paragraphs>
  <Slides>21</Slides>
  <Notes>15</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21</vt:i4>
      </vt:variant>
    </vt:vector>
  </HeadingPairs>
  <TitlesOfParts>
    <vt:vector size="33" baseType="lpstr">
      <vt:lpstr>Lato</vt:lpstr>
      <vt:lpstr>华文楷体</vt:lpstr>
      <vt:lpstr>宋体</vt:lpstr>
      <vt:lpstr>黑体</vt:lpstr>
      <vt:lpstr>微软雅黑</vt:lpstr>
      <vt:lpstr>新宋体</vt:lpstr>
      <vt:lpstr>Arial</vt:lpstr>
      <vt:lpstr>Calibri</vt:lpstr>
      <vt:lpstr>Calibri Light</vt:lpstr>
      <vt:lpstr>Times New Roman</vt:lpstr>
      <vt:lpstr>Wingdings</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http://www.ypppt.com/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UIC</dc:creator>
  <cp:keywords>UIC</cp:keywords>
  <dc:description>http://www.ypppt.com/</dc:description>
  <cp:lastModifiedBy>Administrator</cp:lastModifiedBy>
  <cp:revision>923</cp:revision>
  <dcterms:created xsi:type="dcterms:W3CDTF">2015-01-18T03:35:00Z</dcterms:created>
  <dcterms:modified xsi:type="dcterms:W3CDTF">2024-12-11T02:31:00Z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2052-12.1.0.19302</vt:lpwstr>
  </property>
  <property fmtid="{D5CDD505-2E9C-101B-9397-08002B2CF9AE}" pid="3" name="ICV">
    <vt:lpwstr>6E62BD903EB14B3CB1EFDC4E88DA7DAA_12</vt:lpwstr>
  </property>
</Properties>
</file>